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3" r:id="rId2"/>
    <p:sldId id="315" r:id="rId3"/>
    <p:sldId id="314" r:id="rId4"/>
    <p:sldId id="316" r:id="rId5"/>
    <p:sldId id="317" r:id="rId6"/>
    <p:sldId id="319" r:id="rId7"/>
    <p:sldId id="318" r:id="rId8"/>
    <p:sldId id="320" r:id="rId9"/>
    <p:sldId id="328" r:id="rId10"/>
    <p:sldId id="330" r:id="rId11"/>
    <p:sldId id="321" r:id="rId12"/>
    <p:sldId id="322" r:id="rId13"/>
    <p:sldId id="323" r:id="rId14"/>
    <p:sldId id="324" r:id="rId15"/>
    <p:sldId id="325" r:id="rId16"/>
    <p:sldId id="326" r:id="rId17"/>
    <p:sldId id="329" r:id="rId18"/>
    <p:sldId id="32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1pPr>
    <a:lvl2pPr marL="990600" marR="0" indent="-5334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2pPr>
    <a:lvl3pPr marL="1554479" marR="0" indent="-640079"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3pPr>
    <a:lvl4pPr marL="20828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4pPr>
    <a:lvl5pPr marL="25400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5pPr>
    <a:lvl6pPr marL="29972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6pPr>
    <a:lvl7pPr marL="34544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7pPr>
    <a:lvl8pPr marL="39116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8pPr>
    <a:lvl9pPr marL="43688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EEE7283C-3CF3-47DC-8721-378D4A62B22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Row>
  </a:tblStyle>
  <a:tblStyle styleId="{CF821DB8-F4EB-4A41-A1BA-3FCAFE7338EE}"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Calibri"/>
          <a:ea typeface="Calibri"/>
          <a:cs typeface="Calibri"/>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Helvetica"/>
          <a:ea typeface="Helvetica"/>
          <a:cs typeface="Helvetica"/>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8F44A2F1-9E1F-4B54-A3A2-5F16C0AD49E2}" styleName="">
    <a:tblBg/>
    <a:wholeTbl>
      <a:tcTxStyle b="off" i="off">
        <a:font>
          <a:latin typeface="Interstate Mono"/>
          <a:ea typeface="Interstate Mono"/>
          <a:cs typeface="Interstate Mono"/>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EBEB"/>
          </a:solid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BBFC77FB-9ED0-4EC9-95AA-A1379042E648}" styleName="">
    <a:tblBg/>
    <a:wholeTbl>
      <a:tcTxStyle b="off" i="off">
        <a:font>
          <a:latin typeface="Interstate Mono"/>
          <a:ea typeface="Interstate Mono"/>
          <a:cs typeface="Interstate Mon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A01B36">
              <a:alpha val="10000"/>
            </a:srgbClr>
          </a:solidFill>
        </a:fill>
      </a:tcStyle>
    </a:wholeTbl>
    <a:band2H>
      <a:tcTxStyle/>
      <a:tcStyle>
        <a:tcBdr/>
        <a:fill>
          <a:solidFill>
            <a:srgbClr val="A01B36">
              <a:alpha val="5000"/>
            </a:srgbClr>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lastRow>
    <a:firstRow>
      <a:tcTxStyle b="on" i="off">
        <a:font>
          <a:latin typeface="Interstate Mono"/>
          <a:ea typeface="Interstate Mono"/>
          <a:cs typeface="Interstate Mon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25400" cap="flat">
              <a:solidFill>
                <a:srgbClr val="FFFFFF"/>
              </a:solidFill>
              <a:prstDash val="solid"/>
              <a:round/>
            </a:ln>
          </a:insideH>
          <a:insideV>
            <a:ln w="12700" cap="flat">
              <a:solidFill>
                <a:srgbClr val="FFFFFF"/>
              </a:solidFill>
              <a:prstDash val="solid"/>
              <a:round/>
            </a:ln>
          </a:insideV>
        </a:tcBdr>
        <a:fill>
          <a:solidFill>
            <a:srgbClr val="A01B36"/>
          </a:solidFill>
        </a:fill>
      </a:tcStyle>
    </a:firstRow>
  </a:tblStyle>
  <a:tblStyle styleId="{3DC5C2F9-1CAC-4260-A1DD-9FCDBB87749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1"/>
    <p:restoredTop sz="96404" autoAdjust="0"/>
  </p:normalViewPr>
  <p:slideViewPr>
    <p:cSldViewPr snapToGrid="0" snapToObjects="1">
      <p:cViewPr varScale="1">
        <p:scale>
          <a:sx n="44" d="100"/>
          <a:sy n="44" d="100"/>
        </p:scale>
        <p:origin x="485" y="8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42508419"/>
      </p:ext>
    </p:extLst>
  </p:cSld>
  <p:clrMap bg1="lt1" tx1="dk1" bg2="lt2" tx2="dk2" accent1="accent1" accent2="accent2" accent3="accent3" accent4="accent4" accent5="accent5" accent6="accent6" hlink="hlink" folHlink="folHlink"/>
  <p:notesStyle>
    <a:lvl1pPr defTabSz="1828800" latinLnBrk="0">
      <a:defRPr sz="2400">
        <a:latin typeface="Calibri"/>
        <a:ea typeface="Calibri"/>
        <a:cs typeface="Calibri"/>
        <a:sym typeface="Calibri"/>
      </a:defRPr>
    </a:lvl1pPr>
    <a:lvl2pPr indent="228600" defTabSz="1828800" latinLnBrk="0">
      <a:defRPr sz="2400">
        <a:latin typeface="Calibri"/>
        <a:ea typeface="Calibri"/>
        <a:cs typeface="Calibri"/>
        <a:sym typeface="Calibri"/>
      </a:defRPr>
    </a:lvl2pPr>
    <a:lvl3pPr indent="457200" defTabSz="1828800" latinLnBrk="0">
      <a:defRPr sz="2400">
        <a:latin typeface="Calibri"/>
        <a:ea typeface="Calibri"/>
        <a:cs typeface="Calibri"/>
        <a:sym typeface="Calibri"/>
      </a:defRPr>
    </a:lvl3pPr>
    <a:lvl4pPr indent="685800" defTabSz="1828800" latinLnBrk="0">
      <a:defRPr sz="2400">
        <a:latin typeface="Calibri"/>
        <a:ea typeface="Calibri"/>
        <a:cs typeface="Calibri"/>
        <a:sym typeface="Calibri"/>
      </a:defRPr>
    </a:lvl4pPr>
    <a:lvl5pPr indent="914400" defTabSz="1828800" latinLnBrk="0">
      <a:defRPr sz="2400">
        <a:latin typeface="Calibri"/>
        <a:ea typeface="Calibri"/>
        <a:cs typeface="Calibri"/>
        <a:sym typeface="Calibri"/>
      </a:defRPr>
    </a:lvl5pPr>
    <a:lvl6pPr indent="1143000" defTabSz="1828800" latinLnBrk="0">
      <a:defRPr sz="2400">
        <a:latin typeface="Calibri"/>
        <a:ea typeface="Calibri"/>
        <a:cs typeface="Calibri"/>
        <a:sym typeface="Calibri"/>
      </a:defRPr>
    </a:lvl6pPr>
    <a:lvl7pPr indent="1371600" defTabSz="1828800" latinLnBrk="0">
      <a:defRPr sz="2400">
        <a:latin typeface="Calibri"/>
        <a:ea typeface="Calibri"/>
        <a:cs typeface="Calibri"/>
        <a:sym typeface="Calibri"/>
      </a:defRPr>
    </a:lvl7pPr>
    <a:lvl8pPr indent="1600200" defTabSz="1828800" latinLnBrk="0">
      <a:defRPr sz="2400">
        <a:latin typeface="Calibri"/>
        <a:ea typeface="Calibri"/>
        <a:cs typeface="Calibri"/>
        <a:sym typeface="Calibri"/>
      </a:defRPr>
    </a:lvl8pPr>
    <a:lvl9pPr indent="1828800" defTabSz="1828800" latinLnBrk="0">
      <a:defRPr sz="2400">
        <a:latin typeface="Calibri"/>
        <a:ea typeface="Calibri"/>
        <a:cs typeface="Calibri"/>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615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018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091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Kapak İnglizc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6" name="Resim 5"/>
          <p:cNvPicPr>
            <a:picLocks noChangeAspect="1"/>
          </p:cNvPicPr>
          <p:nvPr userDrawn="1"/>
        </p:nvPicPr>
        <p:blipFill>
          <a:blip r:embed="rId3"/>
          <a:stretch>
            <a:fillRect/>
          </a:stretch>
        </p:blipFill>
        <p:spPr>
          <a:xfrm>
            <a:off x="536023" y="6601753"/>
            <a:ext cx="12218296" cy="969706"/>
          </a:xfrm>
          <a:prstGeom prst="rect">
            <a:avLst/>
          </a:prstGeom>
        </p:spPr>
      </p:pic>
    </p:spTree>
    <p:extLst>
      <p:ext uri="{BB962C8B-B14F-4D97-AF65-F5344CB8AC3E}">
        <p14:creationId xmlns:p14="http://schemas.microsoft.com/office/powerpoint/2010/main" val="209351137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Devam İngilizce">
    <p:spTree>
      <p:nvGrpSpPr>
        <p:cNvPr id="1" name=""/>
        <p:cNvGrpSpPr/>
        <p:nvPr/>
      </p:nvGrpSpPr>
      <p:grpSpPr>
        <a:xfrm>
          <a:off x="0" y="0"/>
          <a:ext cx="0" cy="0"/>
          <a:chOff x="0" y="0"/>
          <a:chExt cx="0" cy="0"/>
        </a:xfrm>
      </p:grpSpPr>
      <p:pic>
        <p:nvPicPr>
          <p:cNvPr id="8" name="zemin_5_arka_genis.jpg"/>
          <p:cNvPicPr>
            <a:picLocks noChangeAspect="1"/>
          </p:cNvPicPr>
          <p:nvPr userDrawn="1"/>
        </p:nvPicPr>
        <p:blipFill>
          <a:blip r:embed="rId2"/>
          <a:stretch>
            <a:fillRect/>
          </a:stretch>
        </p:blipFill>
        <p:spPr>
          <a:xfrm>
            <a:off x="0" y="0"/>
            <a:ext cx="24384000" cy="13716000"/>
          </a:xfrm>
          <a:prstGeom prst="rect">
            <a:avLst/>
          </a:prstGeom>
          <a:ln w="12700">
            <a:miter lim="400000"/>
          </a:ln>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4736" y="217378"/>
            <a:ext cx="4235096" cy="1095283"/>
          </a:xfrm>
          <a:prstGeom prst="rect">
            <a:avLst/>
          </a:prstGeom>
        </p:spPr>
      </p:pic>
    </p:spTree>
    <p:extLst>
      <p:ext uri="{BB962C8B-B14F-4D97-AF65-F5344CB8AC3E}">
        <p14:creationId xmlns:p14="http://schemas.microsoft.com/office/powerpoint/2010/main" val="171945419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Kapak Türkçe 50. Yıl">
    <p:spTree>
      <p:nvGrpSpPr>
        <p:cNvPr id="1" name=""/>
        <p:cNvGrpSpPr/>
        <p:nvPr/>
      </p:nvGrpSpPr>
      <p:grpSpPr>
        <a:xfrm>
          <a:off x="0" y="0"/>
          <a:ext cx="0" cy="0"/>
          <a:chOff x="0" y="0"/>
          <a:chExt cx="0" cy="0"/>
        </a:xfrm>
      </p:grpSpPr>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5" name="Picture 4"/>
          <p:cNvPicPr>
            <a:picLocks noChangeAspect="1"/>
          </p:cNvPicPr>
          <p:nvPr userDrawn="1"/>
        </p:nvPicPr>
        <p:blipFill>
          <a:blip r:embed="rId3"/>
          <a:stretch>
            <a:fillRect/>
          </a:stretch>
        </p:blipFill>
        <p:spPr>
          <a:xfrm>
            <a:off x="1010462" y="6123709"/>
            <a:ext cx="11269419" cy="1506744"/>
          </a:xfrm>
          <a:prstGeom prst="rect">
            <a:avLst/>
          </a:prstGeom>
        </p:spPr>
      </p:pic>
      <p:pic>
        <p:nvPicPr>
          <p:cNvPr id="7" name="Resim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36181" y="8567585"/>
            <a:ext cx="5323758" cy="493833"/>
          </a:xfrm>
          <a:prstGeom prst="rect">
            <a:avLst/>
          </a:prstGeom>
        </p:spPr>
      </p:pic>
      <p:pic>
        <p:nvPicPr>
          <p:cNvPr id="8" name="Resim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057261" y="5587749"/>
            <a:ext cx="10642624" cy="2494365"/>
          </a:xfrm>
          <a:prstGeom prst="rect">
            <a:avLst/>
          </a:prstGeom>
        </p:spPr>
      </p:pic>
    </p:spTree>
    <p:extLst>
      <p:ext uri="{BB962C8B-B14F-4D97-AF65-F5344CB8AC3E}">
        <p14:creationId xmlns:p14="http://schemas.microsoft.com/office/powerpoint/2010/main" val="78166525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vam Sayfası Türkçe 50. YIl">
    <p:spTree>
      <p:nvGrpSpPr>
        <p:cNvPr id="1" name=""/>
        <p:cNvGrpSpPr/>
        <p:nvPr/>
      </p:nvGrpSpPr>
      <p:grpSpPr>
        <a:xfrm>
          <a:off x="0" y="0"/>
          <a:ext cx="0" cy="0"/>
          <a:chOff x="0" y="0"/>
          <a:chExt cx="0" cy="0"/>
        </a:xfrm>
      </p:grpSpPr>
      <p:pic>
        <p:nvPicPr>
          <p:cNvPr id="4" name="Resi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6" name="Resim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8160" y="203607"/>
            <a:ext cx="5141095" cy="1204944"/>
          </a:xfrm>
          <a:prstGeom prst="rect">
            <a:avLst/>
          </a:prstGeom>
        </p:spPr>
      </p:pic>
    </p:spTree>
    <p:extLst>
      <p:ext uri="{BB962C8B-B14F-4D97-AF65-F5344CB8AC3E}">
        <p14:creationId xmlns:p14="http://schemas.microsoft.com/office/powerpoint/2010/main" val="73283209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Kapak İngilizce 50. Yıl">
    <p:spTree>
      <p:nvGrpSpPr>
        <p:cNvPr id="1" name=""/>
        <p:cNvGrpSpPr/>
        <p:nvPr/>
      </p:nvGrpSpPr>
      <p:grpSpPr>
        <a:xfrm>
          <a:off x="0" y="0"/>
          <a:ext cx="0" cy="0"/>
          <a:chOff x="0" y="0"/>
          <a:chExt cx="0" cy="0"/>
        </a:xfrm>
      </p:grpSpPr>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3" name="Resim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39273" y="5558253"/>
            <a:ext cx="8352513" cy="2553359"/>
          </a:xfrm>
          <a:prstGeom prst="rect">
            <a:avLst/>
          </a:prstGeom>
        </p:spPr>
      </p:pic>
      <p:pic>
        <p:nvPicPr>
          <p:cNvPr id="7" name="Resim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36181" y="8567585"/>
            <a:ext cx="5323758" cy="493833"/>
          </a:xfrm>
          <a:prstGeom prst="rect">
            <a:avLst/>
          </a:prstGeom>
        </p:spPr>
      </p:pic>
      <p:pic>
        <p:nvPicPr>
          <p:cNvPr id="8" name="Resim 7"/>
          <p:cNvPicPr>
            <a:picLocks noChangeAspect="1"/>
          </p:cNvPicPr>
          <p:nvPr userDrawn="1"/>
        </p:nvPicPr>
        <p:blipFill>
          <a:blip r:embed="rId5"/>
          <a:stretch>
            <a:fillRect/>
          </a:stretch>
        </p:blipFill>
        <p:spPr>
          <a:xfrm>
            <a:off x="536023" y="6601753"/>
            <a:ext cx="12218296" cy="969706"/>
          </a:xfrm>
          <a:prstGeom prst="rect">
            <a:avLst/>
          </a:prstGeom>
        </p:spPr>
      </p:pic>
    </p:spTree>
    <p:extLst>
      <p:ext uri="{BB962C8B-B14F-4D97-AF65-F5344CB8AC3E}">
        <p14:creationId xmlns:p14="http://schemas.microsoft.com/office/powerpoint/2010/main" val="193624113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Devam Sayfası İngilizce 50. Yıl">
    <p:spTree>
      <p:nvGrpSpPr>
        <p:cNvPr id="1" name=""/>
        <p:cNvGrpSpPr/>
        <p:nvPr/>
      </p:nvGrpSpPr>
      <p:grpSpPr>
        <a:xfrm>
          <a:off x="0" y="0"/>
          <a:ext cx="0" cy="0"/>
          <a:chOff x="0" y="0"/>
          <a:chExt cx="0" cy="0"/>
        </a:xfrm>
      </p:grpSpPr>
      <p:pic>
        <p:nvPicPr>
          <p:cNvPr id="4" name="Resi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3" name="Resim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8161" y="173301"/>
            <a:ext cx="4040732" cy="1235250"/>
          </a:xfrm>
          <a:prstGeom prst="rect">
            <a:avLst/>
          </a:prstGeom>
        </p:spPr>
      </p:pic>
    </p:spTree>
    <p:extLst>
      <p:ext uri="{BB962C8B-B14F-4D97-AF65-F5344CB8AC3E}">
        <p14:creationId xmlns:p14="http://schemas.microsoft.com/office/powerpoint/2010/main" val="132726946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63" r:id="rId3"/>
    <p:sldLayoutId id="2147483662" r:id="rId4"/>
    <p:sldLayoutId id="2147483661" r:id="rId5"/>
    <p:sldLayoutId id="2147483660" r:id="rId6"/>
  </p:sldLayoutIdLst>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xStyles>
    <p:titleStyle>
      <a:lvl1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1pPr>
      <a:lvl2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2pPr>
      <a:lvl3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3pPr>
      <a:lvl4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4pPr>
      <a:lvl5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5pPr>
      <a:lvl6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6pPr>
      <a:lvl7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7pPr>
      <a:lvl8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8pPr>
      <a:lvl9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9pPr>
    </p:titleStyle>
    <p:bodyStyle>
      <a:lvl1pPr marL="457200" marR="0" indent="-457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1pPr>
      <a:lvl2pPr marL="990600" marR="0" indent="-5334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2pPr>
      <a:lvl3pPr marL="1554479" marR="0" indent="-640079"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3pPr>
      <a:lvl4pPr marL="20828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4pPr>
      <a:lvl5pPr marL="25400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5pPr>
      <a:lvl6pPr marL="29972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6pPr>
      <a:lvl7pPr marL="34544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7pPr>
      <a:lvl8pPr marL="39116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8pPr>
      <a:lvl9pPr marL="43688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9pPr>
    </p:bodyStyle>
    <p:otherStyle>
      <a:lvl1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1pPr>
      <a:lvl2pPr marL="0" marR="0" indent="4572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2pPr>
      <a:lvl3pPr marL="0" marR="0" indent="9144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3pPr>
      <a:lvl4pPr marL="0" marR="0" indent="13716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4pPr>
      <a:lvl5pPr marL="0" marR="0" indent="18288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5pPr>
      <a:lvl6pPr marL="0" marR="0" indent="22860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6pPr>
      <a:lvl7pPr marL="0" marR="0" indent="27432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7pPr>
      <a:lvl8pPr marL="0" marR="0" indent="32004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8pPr>
      <a:lvl9pPr marL="0" marR="0" indent="36576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D7CC7-58A2-49AD-AAF2-E846BD7C3CA0}"/>
              </a:ext>
            </a:extLst>
          </p:cNvPr>
          <p:cNvSpPr txBox="1"/>
          <p:nvPr/>
        </p:nvSpPr>
        <p:spPr>
          <a:xfrm>
            <a:off x="15183853" y="10587789"/>
            <a:ext cx="8590547" cy="23370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lang="tr-TR" dirty="0" smtClean="0"/>
              <a:t>Dr. Kübra Atalay Kabasakal</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
        <p:nvSpPr>
          <p:cNvPr id="3" name="TextBox 2">
            <a:extLst>
              <a:ext uri="{FF2B5EF4-FFF2-40B4-BE49-F238E27FC236}">
                <a16:creationId xmlns:a16="http://schemas.microsoft.com/office/drawing/2014/main" id="{9B686CCD-BC3C-4354-921D-DAD382A06A71}"/>
              </a:ext>
            </a:extLst>
          </p:cNvPr>
          <p:cNvSpPr txBox="1"/>
          <p:nvPr/>
        </p:nvSpPr>
        <p:spPr>
          <a:xfrm>
            <a:off x="14919158" y="1299410"/>
            <a:ext cx="9047747" cy="25935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İki </a:t>
            </a:r>
            <a:r>
              <a:rPr kumimoji="0" lang="tr-TR" sz="5600" b="0" i="0" u="none" strike="noStrike" cap="none" spc="0" normalizeH="0" baseline="0" dirty="0" err="1">
                <a:ln>
                  <a:noFill/>
                </a:ln>
                <a:solidFill>
                  <a:srgbClr val="000000"/>
                </a:solidFill>
                <a:effectLst/>
                <a:uFillTx/>
                <a:latin typeface="+mn-lt"/>
                <a:ea typeface="+mn-ea"/>
                <a:cs typeface="+mn-cs"/>
                <a:sym typeface="Interstate"/>
              </a:rPr>
              <a:t>örneklemli</a:t>
            </a:r>
            <a:r>
              <a:rPr kumimoji="0" lang="tr-TR" sz="5600" b="0" i="0" u="none" strike="noStrike" cap="none" spc="0" normalizeH="0" baseline="0" dirty="0">
                <a:ln>
                  <a:noFill/>
                </a:ln>
                <a:solidFill>
                  <a:srgbClr val="000000"/>
                </a:solidFill>
                <a:effectLst/>
                <a:uFillTx/>
                <a:latin typeface="+mn-lt"/>
                <a:ea typeface="+mn-ea"/>
                <a:cs typeface="+mn-cs"/>
                <a:sym typeface="Interstate"/>
              </a:rPr>
              <a:t> Hipotez Testleri</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Bağımlı Gruplarda t testi</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96568839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3797993633"/>
              </p:ext>
            </p:extLst>
          </p:nvPr>
        </p:nvGraphicFramePr>
        <p:xfrm>
          <a:off x="2004816" y="3131648"/>
          <a:ext cx="19302048" cy="5029200"/>
        </p:xfrm>
        <a:graphic>
          <a:graphicData uri="http://schemas.openxmlformats.org/drawingml/2006/table">
            <a:tbl>
              <a:tblPr/>
              <a:tblGrid>
                <a:gridCol w="2047187">
                  <a:extLst>
                    <a:ext uri="{9D8B030D-6E8A-4147-A177-3AD203B41FA5}">
                      <a16:colId xmlns:a16="http://schemas.microsoft.com/office/drawing/2014/main" val="1884887327"/>
                    </a:ext>
                  </a:extLst>
                </a:gridCol>
                <a:gridCol w="1169821">
                  <a:extLst>
                    <a:ext uri="{9D8B030D-6E8A-4147-A177-3AD203B41FA5}">
                      <a16:colId xmlns:a16="http://schemas.microsoft.com/office/drawing/2014/main" val="873024122"/>
                    </a:ext>
                  </a:extLst>
                </a:gridCol>
                <a:gridCol w="2047187">
                  <a:extLst>
                    <a:ext uri="{9D8B030D-6E8A-4147-A177-3AD203B41FA5}">
                      <a16:colId xmlns:a16="http://schemas.microsoft.com/office/drawing/2014/main" val="1636716244"/>
                    </a:ext>
                  </a:extLst>
                </a:gridCol>
                <a:gridCol w="1169821">
                  <a:extLst>
                    <a:ext uri="{9D8B030D-6E8A-4147-A177-3AD203B41FA5}">
                      <a16:colId xmlns:a16="http://schemas.microsoft.com/office/drawing/2014/main" val="3886143919"/>
                    </a:ext>
                  </a:extLst>
                </a:gridCol>
                <a:gridCol w="2047187">
                  <a:extLst>
                    <a:ext uri="{9D8B030D-6E8A-4147-A177-3AD203B41FA5}">
                      <a16:colId xmlns:a16="http://schemas.microsoft.com/office/drawing/2014/main" val="2169600236"/>
                    </a:ext>
                  </a:extLst>
                </a:gridCol>
                <a:gridCol w="1169821">
                  <a:extLst>
                    <a:ext uri="{9D8B030D-6E8A-4147-A177-3AD203B41FA5}">
                      <a16:colId xmlns:a16="http://schemas.microsoft.com/office/drawing/2014/main" val="3987632622"/>
                    </a:ext>
                  </a:extLst>
                </a:gridCol>
                <a:gridCol w="2047187">
                  <a:extLst>
                    <a:ext uri="{9D8B030D-6E8A-4147-A177-3AD203B41FA5}">
                      <a16:colId xmlns:a16="http://schemas.microsoft.com/office/drawing/2014/main" val="1649281826"/>
                    </a:ext>
                  </a:extLst>
                </a:gridCol>
                <a:gridCol w="1169821">
                  <a:extLst>
                    <a:ext uri="{9D8B030D-6E8A-4147-A177-3AD203B41FA5}">
                      <a16:colId xmlns:a16="http://schemas.microsoft.com/office/drawing/2014/main" val="1212312633"/>
                    </a:ext>
                  </a:extLst>
                </a:gridCol>
                <a:gridCol w="2047187">
                  <a:extLst>
                    <a:ext uri="{9D8B030D-6E8A-4147-A177-3AD203B41FA5}">
                      <a16:colId xmlns:a16="http://schemas.microsoft.com/office/drawing/2014/main" val="1477805314"/>
                    </a:ext>
                  </a:extLst>
                </a:gridCol>
                <a:gridCol w="1169821">
                  <a:extLst>
                    <a:ext uri="{9D8B030D-6E8A-4147-A177-3AD203B41FA5}">
                      <a16:colId xmlns:a16="http://schemas.microsoft.com/office/drawing/2014/main" val="1914426853"/>
                    </a:ext>
                  </a:extLst>
                </a:gridCol>
                <a:gridCol w="2047187">
                  <a:extLst>
                    <a:ext uri="{9D8B030D-6E8A-4147-A177-3AD203B41FA5}">
                      <a16:colId xmlns:a16="http://schemas.microsoft.com/office/drawing/2014/main" val="12574007"/>
                    </a:ext>
                  </a:extLst>
                </a:gridCol>
                <a:gridCol w="1169821">
                  <a:extLst>
                    <a:ext uri="{9D8B030D-6E8A-4147-A177-3AD203B41FA5}">
                      <a16:colId xmlns:a16="http://schemas.microsoft.com/office/drawing/2014/main" val="1967408404"/>
                    </a:ext>
                  </a:extLst>
                </a:gridCol>
              </a:tblGrid>
              <a:tr h="817657">
                <a:tc gridSpan="12">
                  <a:txBody>
                    <a:bodyPr/>
                    <a:lstStyle/>
                    <a:p>
                      <a:pPr algn="l"/>
                      <a:r>
                        <a:rPr lang="en-US" b="0">
                          <a:effectLst/>
                        </a:rPr>
                        <a:t>Descriptives</a:t>
                      </a:r>
                      <a:endParaRPr lang="en-US">
                        <a:effectLst/>
                      </a:endParaRPr>
                    </a:p>
                  </a:txBody>
                  <a:tcPr marR="60960" marT="30480" marB="30480" anchor="ctr">
                    <a:lnL>
                      <a:noFill/>
                    </a:lnL>
                    <a:lnR>
                      <a:noFill/>
                    </a:lnR>
                    <a:lnT>
                      <a:noFill/>
                    </a:lnT>
                    <a:lnB w="6096" cap="flat" cmpd="sng" algn="ctr">
                      <a:solidFill>
                        <a:srgbClr val="333333"/>
                      </a:solidFill>
                      <a:prstDash val="solid"/>
                      <a:round/>
                      <a:headEnd type="none" w="med" len="med"/>
                      <a:tailEnd type="none" w="med" len="med"/>
                    </a:lnB>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427908594"/>
                  </a:ext>
                </a:extLst>
              </a:tr>
              <a:tr h="817657">
                <a:tc gridSpan="2">
                  <a:txBody>
                    <a:bodyPr/>
                    <a:lstStyle/>
                    <a:p>
                      <a:pPr algn="ctr"/>
                      <a:r>
                        <a:rPr lang="en-US">
                          <a:effectLst/>
                        </a:rPr>
                        <a:t> </a:t>
                      </a:r>
                    </a:p>
                  </a:txBody>
                  <a:tcPr marL="60960" marR="60960" marT="30480" marB="30480" anchor="ctr">
                    <a:lnL>
                      <a:noFill/>
                    </a:lnL>
                    <a:lnR>
                      <a:noFill/>
                    </a:lnR>
                    <a:lnT w="6096" cap="flat" cmpd="sng" algn="ctr">
                      <a:solidFill>
                        <a:srgbClr val="333333"/>
                      </a:solidFill>
                      <a:prstDash val="solid"/>
                      <a:round/>
                      <a:headEnd type="none" w="med" len="med"/>
                      <a:tailEnd type="none" w="med" len="med"/>
                    </a:lnT>
                    <a:lnB w="6096" cap="flat" cmpd="sng" algn="ctr">
                      <a:solidFill>
                        <a:srgbClr val="333333"/>
                      </a:solidFill>
                      <a:prstDash val="solid"/>
                      <a:round/>
                      <a:headEnd type="none" w="med" len="med"/>
                      <a:tailEnd type="none" w="med" len="med"/>
                    </a:lnB>
                  </a:tcPr>
                </a:tc>
                <a:tc hMerge="1">
                  <a:txBody>
                    <a:bodyPr/>
                    <a:lstStyle/>
                    <a:p>
                      <a:endParaRPr lang="tr-TR"/>
                    </a:p>
                  </a:txBody>
                  <a:tcPr/>
                </a:tc>
                <a:tc gridSpan="2">
                  <a:txBody>
                    <a:bodyPr/>
                    <a:lstStyle/>
                    <a:p>
                      <a:pPr algn="ctr"/>
                      <a:r>
                        <a:rPr lang="en-US">
                          <a:effectLst/>
                        </a:rPr>
                        <a:t>N</a:t>
                      </a:r>
                    </a:p>
                  </a:txBody>
                  <a:tcPr marL="60960" marR="60960" marT="30480" marB="30480" anchor="ctr">
                    <a:lnL>
                      <a:noFill/>
                    </a:lnL>
                    <a:lnR>
                      <a:noFill/>
                    </a:lnR>
                    <a:lnT w="6096" cap="flat" cmpd="sng" algn="ctr">
                      <a:solidFill>
                        <a:srgbClr val="333333"/>
                      </a:solidFill>
                      <a:prstDash val="solid"/>
                      <a:round/>
                      <a:headEnd type="none" w="med" len="med"/>
                      <a:tailEnd type="none" w="med" len="med"/>
                    </a:lnT>
                    <a:lnB w="6096" cap="flat" cmpd="sng" algn="ctr">
                      <a:solidFill>
                        <a:srgbClr val="333333"/>
                      </a:solidFill>
                      <a:prstDash val="solid"/>
                      <a:round/>
                      <a:headEnd type="none" w="med" len="med"/>
                      <a:tailEnd type="none" w="med" len="med"/>
                    </a:lnB>
                  </a:tcPr>
                </a:tc>
                <a:tc hMerge="1">
                  <a:txBody>
                    <a:bodyPr/>
                    <a:lstStyle/>
                    <a:p>
                      <a:endParaRPr lang="tr-TR"/>
                    </a:p>
                  </a:txBody>
                  <a:tcPr/>
                </a:tc>
                <a:tc gridSpan="2">
                  <a:txBody>
                    <a:bodyPr/>
                    <a:lstStyle/>
                    <a:p>
                      <a:pPr algn="ctr"/>
                      <a:r>
                        <a:rPr lang="en-US">
                          <a:effectLst/>
                        </a:rPr>
                        <a:t>Mean</a:t>
                      </a:r>
                    </a:p>
                  </a:txBody>
                  <a:tcPr marL="60960" marR="60960" marT="30480" marB="30480" anchor="ctr">
                    <a:lnL>
                      <a:noFill/>
                    </a:lnL>
                    <a:lnR>
                      <a:noFill/>
                    </a:lnR>
                    <a:lnT w="6096" cap="flat" cmpd="sng" algn="ctr">
                      <a:solidFill>
                        <a:srgbClr val="333333"/>
                      </a:solidFill>
                      <a:prstDash val="solid"/>
                      <a:round/>
                      <a:headEnd type="none" w="med" len="med"/>
                      <a:tailEnd type="none" w="med" len="med"/>
                    </a:lnT>
                    <a:lnB w="6096" cap="flat" cmpd="sng" algn="ctr">
                      <a:solidFill>
                        <a:srgbClr val="333333"/>
                      </a:solidFill>
                      <a:prstDash val="solid"/>
                      <a:round/>
                      <a:headEnd type="none" w="med" len="med"/>
                      <a:tailEnd type="none" w="med" len="med"/>
                    </a:lnB>
                  </a:tcPr>
                </a:tc>
                <a:tc hMerge="1">
                  <a:txBody>
                    <a:bodyPr/>
                    <a:lstStyle/>
                    <a:p>
                      <a:endParaRPr lang="tr-TR"/>
                    </a:p>
                  </a:txBody>
                  <a:tcPr/>
                </a:tc>
                <a:tc gridSpan="2">
                  <a:txBody>
                    <a:bodyPr/>
                    <a:lstStyle/>
                    <a:p>
                      <a:pPr algn="ctr"/>
                      <a:r>
                        <a:rPr lang="en-US">
                          <a:effectLst/>
                        </a:rPr>
                        <a:t>Median</a:t>
                      </a:r>
                    </a:p>
                  </a:txBody>
                  <a:tcPr marL="60960" marR="60960" marT="30480" marB="30480" anchor="ctr">
                    <a:lnL>
                      <a:noFill/>
                    </a:lnL>
                    <a:lnR>
                      <a:noFill/>
                    </a:lnR>
                    <a:lnT w="6096" cap="flat" cmpd="sng" algn="ctr">
                      <a:solidFill>
                        <a:srgbClr val="333333"/>
                      </a:solidFill>
                      <a:prstDash val="solid"/>
                      <a:round/>
                      <a:headEnd type="none" w="med" len="med"/>
                      <a:tailEnd type="none" w="med" len="med"/>
                    </a:lnT>
                    <a:lnB w="6096" cap="flat" cmpd="sng" algn="ctr">
                      <a:solidFill>
                        <a:srgbClr val="333333"/>
                      </a:solidFill>
                      <a:prstDash val="solid"/>
                      <a:round/>
                      <a:headEnd type="none" w="med" len="med"/>
                      <a:tailEnd type="none" w="med" len="med"/>
                    </a:lnB>
                  </a:tcPr>
                </a:tc>
                <a:tc hMerge="1">
                  <a:txBody>
                    <a:bodyPr/>
                    <a:lstStyle/>
                    <a:p>
                      <a:endParaRPr lang="tr-TR"/>
                    </a:p>
                  </a:txBody>
                  <a:tcPr/>
                </a:tc>
                <a:tc gridSpan="2">
                  <a:txBody>
                    <a:bodyPr/>
                    <a:lstStyle/>
                    <a:p>
                      <a:pPr algn="ctr"/>
                      <a:r>
                        <a:rPr lang="en-US">
                          <a:effectLst/>
                        </a:rPr>
                        <a:t>SD</a:t>
                      </a:r>
                    </a:p>
                  </a:txBody>
                  <a:tcPr marL="60960" marR="60960" marT="30480" marB="30480" anchor="ctr">
                    <a:lnL>
                      <a:noFill/>
                    </a:lnL>
                    <a:lnR>
                      <a:noFill/>
                    </a:lnR>
                    <a:lnT w="6096" cap="flat" cmpd="sng" algn="ctr">
                      <a:solidFill>
                        <a:srgbClr val="333333"/>
                      </a:solidFill>
                      <a:prstDash val="solid"/>
                      <a:round/>
                      <a:headEnd type="none" w="med" len="med"/>
                      <a:tailEnd type="none" w="med" len="med"/>
                    </a:lnT>
                    <a:lnB w="6096" cap="flat" cmpd="sng" algn="ctr">
                      <a:solidFill>
                        <a:srgbClr val="333333"/>
                      </a:solidFill>
                      <a:prstDash val="solid"/>
                      <a:round/>
                      <a:headEnd type="none" w="med" len="med"/>
                      <a:tailEnd type="none" w="med" len="med"/>
                    </a:lnB>
                  </a:tcPr>
                </a:tc>
                <a:tc hMerge="1">
                  <a:txBody>
                    <a:bodyPr/>
                    <a:lstStyle/>
                    <a:p>
                      <a:endParaRPr lang="tr-TR"/>
                    </a:p>
                  </a:txBody>
                  <a:tcPr/>
                </a:tc>
                <a:tc gridSpan="2">
                  <a:txBody>
                    <a:bodyPr/>
                    <a:lstStyle/>
                    <a:p>
                      <a:pPr algn="ctr"/>
                      <a:r>
                        <a:rPr lang="en-US">
                          <a:effectLst/>
                        </a:rPr>
                        <a:t>SE</a:t>
                      </a:r>
                    </a:p>
                  </a:txBody>
                  <a:tcPr marL="60960" marR="60960" marT="30480" marB="30480" anchor="ctr">
                    <a:lnL>
                      <a:noFill/>
                    </a:lnL>
                    <a:lnR>
                      <a:noFill/>
                    </a:lnR>
                    <a:lnT w="6096" cap="flat" cmpd="sng" algn="ctr">
                      <a:solidFill>
                        <a:srgbClr val="333333"/>
                      </a:solidFill>
                      <a:prstDash val="solid"/>
                      <a:round/>
                      <a:headEnd type="none" w="med" len="med"/>
                      <a:tailEnd type="none" w="med" len="med"/>
                    </a:lnT>
                    <a:lnB w="6096" cap="flat" cmpd="sng" algn="ctr">
                      <a:solidFill>
                        <a:srgbClr val="333333"/>
                      </a:solidFill>
                      <a:prstDash val="solid"/>
                      <a:round/>
                      <a:headEnd type="none" w="med" len="med"/>
                      <a:tailEnd type="none" w="med" len="med"/>
                    </a:lnB>
                  </a:tcPr>
                </a:tc>
                <a:tc hMerge="1">
                  <a:txBody>
                    <a:bodyPr/>
                    <a:lstStyle/>
                    <a:p>
                      <a:endParaRPr lang="tr-TR"/>
                    </a:p>
                  </a:txBody>
                  <a:tcPr/>
                </a:tc>
                <a:extLst>
                  <a:ext uri="{0D108BD9-81ED-4DB2-BD59-A6C34878D82A}">
                    <a16:rowId xmlns:a16="http://schemas.microsoft.com/office/drawing/2014/main" val="2161564525"/>
                  </a:ext>
                </a:extLst>
              </a:tr>
              <a:tr h="830121">
                <a:tc>
                  <a:txBody>
                    <a:bodyPr/>
                    <a:lstStyle/>
                    <a:p>
                      <a:r>
                        <a:rPr lang="en-US">
                          <a:effectLst/>
                        </a:rPr>
                        <a:t>A</a:t>
                      </a:r>
                    </a:p>
                  </a:txBody>
                  <a:tcPr marL="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endParaRPr lang="en-US">
                        <a:effectLst/>
                      </a:endParaRPr>
                    </a:p>
                  </a:txBody>
                  <a:tcPr marL="15240" marR="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pPr algn="r"/>
                      <a:r>
                        <a:rPr lang="en-US">
                          <a:effectLst/>
                        </a:rPr>
                        <a:t>4</a:t>
                      </a:r>
                    </a:p>
                  </a:txBody>
                  <a:tcPr marL="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endParaRPr lang="en-US">
                        <a:effectLst/>
                      </a:endParaRPr>
                    </a:p>
                  </a:txBody>
                  <a:tcPr marL="15240" marR="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pPr algn="r"/>
                      <a:r>
                        <a:rPr lang="en-US">
                          <a:effectLst/>
                        </a:rPr>
                        <a:t>209</a:t>
                      </a:r>
                    </a:p>
                  </a:txBody>
                  <a:tcPr marL="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endParaRPr lang="en-US">
                        <a:effectLst/>
                      </a:endParaRPr>
                    </a:p>
                  </a:txBody>
                  <a:tcPr marL="15240" marR="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pPr algn="r"/>
                      <a:r>
                        <a:rPr lang="en-US">
                          <a:effectLst/>
                        </a:rPr>
                        <a:t>209</a:t>
                      </a:r>
                    </a:p>
                  </a:txBody>
                  <a:tcPr marL="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endParaRPr lang="en-US">
                        <a:effectLst/>
                      </a:endParaRPr>
                    </a:p>
                  </a:txBody>
                  <a:tcPr marL="15240" marR="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pPr algn="r"/>
                      <a:r>
                        <a:rPr lang="en-US">
                          <a:effectLst/>
                        </a:rPr>
                        <a:t>11.3</a:t>
                      </a:r>
                    </a:p>
                  </a:txBody>
                  <a:tcPr marL="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endParaRPr lang="en-US">
                        <a:effectLst/>
                      </a:endParaRPr>
                    </a:p>
                  </a:txBody>
                  <a:tcPr marL="15240" marR="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pPr algn="r"/>
                      <a:r>
                        <a:rPr lang="en-US">
                          <a:effectLst/>
                        </a:rPr>
                        <a:t>5.66</a:t>
                      </a:r>
                    </a:p>
                  </a:txBody>
                  <a:tcPr marL="60960" marT="60960" marB="15240" anchor="ctr">
                    <a:lnL>
                      <a:noFill/>
                    </a:lnL>
                    <a:lnR>
                      <a:noFill/>
                    </a:lnR>
                    <a:lnT w="6096" cap="flat" cmpd="sng" algn="ctr">
                      <a:solidFill>
                        <a:srgbClr val="333333"/>
                      </a:solidFill>
                      <a:prstDash val="solid"/>
                      <a:round/>
                      <a:headEnd type="none" w="med" len="med"/>
                      <a:tailEnd type="none" w="med" len="med"/>
                    </a:lnT>
                    <a:lnB>
                      <a:noFill/>
                    </a:lnB>
                  </a:tcPr>
                </a:tc>
                <a:tc>
                  <a:txBody>
                    <a:bodyPr/>
                    <a:lstStyle/>
                    <a:p>
                      <a:endParaRPr lang="en-US">
                        <a:effectLst/>
                      </a:endParaRPr>
                    </a:p>
                  </a:txBody>
                  <a:tcPr marL="15240" marR="60960" marT="60960" marB="15240" anchor="ctr">
                    <a:lnL>
                      <a:noFill/>
                    </a:lnL>
                    <a:lnR>
                      <a:noFill/>
                    </a:lnR>
                    <a:lnT w="6096" cap="flat" cmpd="sng" algn="ctr">
                      <a:solidFill>
                        <a:srgbClr val="333333"/>
                      </a:solidFill>
                      <a:prstDash val="solid"/>
                      <a:round/>
                      <a:headEnd type="none" w="med" len="med"/>
                      <a:tailEnd type="none" w="med" len="med"/>
                    </a:lnT>
                    <a:lnB>
                      <a:noFill/>
                    </a:lnB>
                  </a:tcPr>
                </a:tc>
                <a:extLst>
                  <a:ext uri="{0D108BD9-81ED-4DB2-BD59-A6C34878D82A}">
                    <a16:rowId xmlns:a16="http://schemas.microsoft.com/office/drawing/2014/main" val="2305481283"/>
                  </a:ext>
                </a:extLst>
              </a:tr>
              <a:tr h="830121">
                <a:tc>
                  <a:txBody>
                    <a:bodyPr/>
                    <a:lstStyle/>
                    <a:p>
                      <a:r>
                        <a:rPr lang="en-US">
                          <a:effectLst/>
                        </a:rPr>
                        <a:t>B</a:t>
                      </a:r>
                    </a:p>
                  </a:txBody>
                  <a:tcPr marL="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endParaRPr lang="en-US">
                        <a:effectLst/>
                      </a:endParaRPr>
                    </a:p>
                  </a:txBody>
                  <a:tcPr marL="15240" marR="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pPr algn="r"/>
                      <a:r>
                        <a:rPr lang="en-US">
                          <a:effectLst/>
                        </a:rPr>
                        <a:t>4</a:t>
                      </a:r>
                    </a:p>
                  </a:txBody>
                  <a:tcPr marL="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endParaRPr lang="en-US">
                        <a:effectLst/>
                      </a:endParaRPr>
                    </a:p>
                  </a:txBody>
                  <a:tcPr marL="15240" marR="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pPr algn="r"/>
                      <a:r>
                        <a:rPr lang="en-US">
                          <a:effectLst/>
                        </a:rPr>
                        <a:t>225</a:t>
                      </a:r>
                    </a:p>
                  </a:txBody>
                  <a:tcPr marL="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endParaRPr lang="en-US">
                        <a:effectLst/>
                      </a:endParaRPr>
                    </a:p>
                  </a:txBody>
                  <a:tcPr marL="15240" marR="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pPr algn="r"/>
                      <a:r>
                        <a:rPr lang="en-US">
                          <a:effectLst/>
                        </a:rPr>
                        <a:t>224</a:t>
                      </a:r>
                    </a:p>
                  </a:txBody>
                  <a:tcPr marL="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endParaRPr lang="en-US">
                        <a:effectLst/>
                      </a:endParaRPr>
                    </a:p>
                  </a:txBody>
                  <a:tcPr marL="15240" marR="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pPr algn="r"/>
                      <a:r>
                        <a:rPr lang="en-US">
                          <a:effectLst/>
                        </a:rPr>
                        <a:t>13.6</a:t>
                      </a:r>
                    </a:p>
                  </a:txBody>
                  <a:tcPr marL="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endParaRPr lang="en-US">
                        <a:effectLst/>
                      </a:endParaRPr>
                    </a:p>
                  </a:txBody>
                  <a:tcPr marL="15240" marR="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pPr algn="r"/>
                      <a:r>
                        <a:rPr lang="en-US">
                          <a:effectLst/>
                        </a:rPr>
                        <a:t>6.82</a:t>
                      </a:r>
                    </a:p>
                  </a:txBody>
                  <a:tcPr marL="60960" marT="15240" marB="60960" anchor="ctr">
                    <a:lnL>
                      <a:noFill/>
                    </a:lnL>
                    <a:lnR>
                      <a:noFill/>
                    </a:lnR>
                    <a:lnT>
                      <a:noFill/>
                    </a:lnT>
                    <a:lnB w="12192" cap="flat" cmpd="sng" algn="ctr">
                      <a:solidFill>
                        <a:srgbClr val="333333"/>
                      </a:solidFill>
                      <a:prstDash val="solid"/>
                      <a:round/>
                      <a:headEnd type="none" w="med" len="med"/>
                      <a:tailEnd type="none" w="med" len="med"/>
                    </a:lnB>
                  </a:tcPr>
                </a:tc>
                <a:tc>
                  <a:txBody>
                    <a:bodyPr/>
                    <a:lstStyle/>
                    <a:p>
                      <a:endParaRPr lang="en-US">
                        <a:effectLst/>
                      </a:endParaRPr>
                    </a:p>
                  </a:txBody>
                  <a:tcPr marL="15240" marR="60960" marT="15240" marB="60960" anchor="ctr">
                    <a:lnL>
                      <a:noFill/>
                    </a:lnL>
                    <a:lnR>
                      <a:noFill/>
                    </a:lnR>
                    <a:lnT>
                      <a:noFill/>
                    </a:lnT>
                    <a:lnB w="12192" cap="flat" cmpd="sng" algn="ctr">
                      <a:solidFill>
                        <a:srgbClr val="333333"/>
                      </a:solidFill>
                      <a:prstDash val="solid"/>
                      <a:round/>
                      <a:headEnd type="none" w="med" len="med"/>
                      <a:tailEnd type="none" w="med" len="med"/>
                    </a:lnB>
                  </a:tcPr>
                </a:tc>
                <a:extLst>
                  <a:ext uri="{0D108BD9-81ED-4DB2-BD59-A6C34878D82A}">
                    <a16:rowId xmlns:a16="http://schemas.microsoft.com/office/drawing/2014/main" val="934379402"/>
                  </a:ext>
                </a:extLst>
              </a:tr>
              <a:tr h="817657">
                <a:tc gridSpan="12">
                  <a:txBody>
                    <a:bodyPr/>
                    <a:lstStyle/>
                    <a:p>
                      <a:endParaRPr lang="en-US" dirty="0">
                        <a:effectLst/>
                      </a:endParaRPr>
                    </a:p>
                  </a:txBody>
                  <a:tcPr marL="60960" marR="60960" marB="15240" anchor="ctr">
                    <a:lnL>
                      <a:noFill/>
                    </a:lnL>
                    <a:lnR>
                      <a:noFill/>
                    </a:lnR>
                    <a:lnT w="12192" cap="flat" cmpd="sng" algn="ctr">
                      <a:solidFill>
                        <a:srgbClr val="333333"/>
                      </a:solidFill>
                      <a:prstDash val="solid"/>
                      <a:round/>
                      <a:headEnd type="none" w="med" len="med"/>
                      <a:tailEnd type="none" w="med" len="med"/>
                    </a:lnT>
                    <a:lnB>
                      <a:noFill/>
                    </a:lnB>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55344463"/>
                  </a:ext>
                </a:extLst>
              </a:tr>
            </a:tbl>
          </a:graphicData>
        </a:graphic>
      </p:graphicFrame>
      <p:sp>
        <p:nvSpPr>
          <p:cNvPr id="3" name="Rectangle 1"/>
          <p:cNvSpPr>
            <a:spLocks noChangeArrowheads="1"/>
          </p:cNvSpPr>
          <p:nvPr/>
        </p:nvSpPr>
        <p:spPr bwMode="auto">
          <a:xfrm>
            <a:off x="2004816" y="2692843"/>
            <a:ext cx="2237918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Results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288338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7E1914-3811-4236-8A93-9A141DA0F098}"/>
              </a:ext>
            </a:extLst>
          </p:cNvPr>
          <p:cNvSpPr txBox="1"/>
          <p:nvPr/>
        </p:nvSpPr>
        <p:spPr>
          <a:xfrm>
            <a:off x="1159042" y="1852863"/>
            <a:ext cx="22065915" cy="1053211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2</a:t>
            </a:r>
            <a:r>
              <a:rPr kumimoji="0" lang="tr-TR" sz="5400" b="1" i="0" u="none" strike="noStrike" cap="none" spc="0" normalizeH="0" baseline="0" dirty="0">
                <a:ln>
                  <a:noFill/>
                </a:ln>
                <a:solidFill>
                  <a:srgbClr val="000000"/>
                </a:solidFill>
                <a:effectLst/>
                <a:uFillTx/>
                <a:latin typeface="+mn-lt"/>
                <a:ea typeface="+mn-ea"/>
                <a:cs typeface="+mn-cs"/>
                <a:sym typeface="Interstate"/>
              </a:rPr>
              <a:t>. Hipotezlerin Kurulması</a:t>
            </a:r>
          </a:p>
          <a:p>
            <a:pPr eaLnBrk="1" hangingPunct="1">
              <a:lnSpc>
                <a:spcPct val="80000"/>
              </a:lnSpc>
              <a:buFont typeface="Wingdings" panose="05000000000000000000" pitchFamily="2" charset="2"/>
              <a:buNone/>
            </a:pPr>
            <a:r>
              <a:rPr lang="tr-TR" altLang="tr-TR" sz="4800" dirty="0"/>
              <a:t>Araştırmacılar, iki uygulama arasında evrende bir fark olup olmadığı ile, yani fark puanları ile ilgilenirler. </a:t>
            </a:r>
          </a:p>
          <a:p>
            <a:pPr eaLnBrk="1" hangingPunct="1">
              <a:lnSpc>
                <a:spcPct val="80000"/>
              </a:lnSpc>
              <a:buFont typeface="Wingdings" panose="05000000000000000000" pitchFamily="2" charset="2"/>
              <a:buNone/>
            </a:pPr>
            <a:r>
              <a:rPr lang="tr-TR" altLang="tr-TR" sz="4800" dirty="0"/>
              <a:t>Evrendeki fark puanlarının ortalaması: </a:t>
            </a:r>
            <a:r>
              <a:rPr lang="el-GR" altLang="tr-TR" sz="4800" dirty="0">
                <a:cs typeface="Arial" panose="020B0604020202020204" pitchFamily="34" charset="0"/>
              </a:rPr>
              <a:t>μ</a:t>
            </a:r>
            <a:r>
              <a:rPr lang="tr-TR" altLang="tr-TR" sz="4800" baseline="-25000" dirty="0">
                <a:cs typeface="Arial" panose="020B0604020202020204" pitchFamily="34" charset="0"/>
              </a:rPr>
              <a:t>D</a:t>
            </a:r>
          </a:p>
          <a:p>
            <a:pPr eaLnBrk="1" hangingPunct="1">
              <a:lnSpc>
                <a:spcPct val="80000"/>
              </a:lnSpc>
              <a:buFont typeface="Wingdings" panose="05000000000000000000" pitchFamily="2" charset="2"/>
              <a:buNone/>
            </a:pPr>
            <a:endParaRPr lang="tr-TR" altLang="tr-TR" sz="4800" dirty="0">
              <a:cs typeface="Arial" panose="020B0604020202020204" pitchFamily="34" charset="0"/>
            </a:endParaRPr>
          </a:p>
          <a:p>
            <a:pPr eaLnBrk="1" hangingPunct="1">
              <a:lnSpc>
                <a:spcPct val="80000"/>
              </a:lnSpc>
              <a:buFont typeface="Wingdings" panose="05000000000000000000" pitchFamily="2" charset="2"/>
              <a:buNone/>
            </a:pPr>
            <a:r>
              <a:rPr lang="tr-TR" altLang="tr-TR" sz="4800" dirty="0">
                <a:cs typeface="Arial" panose="020B0604020202020204" pitchFamily="34" charset="0"/>
              </a:rPr>
              <a:t>H</a:t>
            </a:r>
            <a:r>
              <a:rPr lang="tr-TR" altLang="tr-TR" sz="4800" baseline="-25000" dirty="0">
                <a:cs typeface="Arial" panose="020B0604020202020204" pitchFamily="34" charset="0"/>
              </a:rPr>
              <a:t>0</a:t>
            </a:r>
            <a:r>
              <a:rPr lang="tr-TR" altLang="tr-TR" sz="4800" dirty="0">
                <a:cs typeface="Arial" panose="020B0604020202020204" pitchFamily="34" charset="0"/>
              </a:rPr>
              <a:t>: </a:t>
            </a:r>
            <a:r>
              <a:rPr lang="el-GR" altLang="tr-TR" sz="4800" dirty="0">
                <a:cs typeface="Arial" panose="020B0604020202020204" pitchFamily="34" charset="0"/>
              </a:rPr>
              <a:t>μ</a:t>
            </a:r>
            <a:r>
              <a:rPr lang="tr-TR" altLang="tr-TR" sz="4800" baseline="-25000" dirty="0">
                <a:cs typeface="Arial" panose="020B0604020202020204" pitchFamily="34" charset="0"/>
              </a:rPr>
              <a:t>D</a:t>
            </a:r>
            <a:r>
              <a:rPr lang="tr-TR" altLang="tr-TR" sz="4800" dirty="0">
                <a:cs typeface="Arial" panose="020B0604020202020204" pitchFamily="34" charset="0"/>
              </a:rPr>
              <a:t>=0 </a:t>
            </a:r>
          </a:p>
          <a:p>
            <a:pPr eaLnBrk="1" hangingPunct="1">
              <a:lnSpc>
                <a:spcPct val="80000"/>
              </a:lnSpc>
              <a:buFont typeface="Wingdings" panose="05000000000000000000" pitchFamily="2" charset="2"/>
              <a:buNone/>
            </a:pPr>
            <a:r>
              <a:rPr lang="tr-TR" altLang="tr-TR" sz="4800" dirty="0"/>
              <a:t>Sıfır hipotezine göre, tüm evrendeki fark puanlarının ortalaması sıfırdır. Bazı bireyler pozitif fark puanlarına bazıları ise negatif fark puanlarına sahip olabilir; ancak bu farklar şans eseri oluşmuş, sistematik olmayan farklardır ve ortalamaları sıfırdır. </a:t>
            </a:r>
          </a:p>
          <a:p>
            <a:pPr eaLnBrk="1" hangingPunct="1">
              <a:lnSpc>
                <a:spcPct val="80000"/>
              </a:lnSpc>
              <a:buFont typeface="Wingdings" panose="05000000000000000000" pitchFamily="2" charset="2"/>
              <a:buNone/>
            </a:pPr>
            <a:endParaRPr lang="tr-TR" altLang="tr-TR" sz="4800" dirty="0">
              <a:cs typeface="Arial" panose="020B0604020202020204" pitchFamily="34" charset="0"/>
            </a:endParaRPr>
          </a:p>
          <a:p>
            <a:pPr eaLnBrk="1" hangingPunct="1">
              <a:lnSpc>
                <a:spcPct val="80000"/>
              </a:lnSpc>
              <a:buFont typeface="Wingdings" panose="05000000000000000000" pitchFamily="2" charset="2"/>
              <a:buNone/>
            </a:pPr>
            <a:r>
              <a:rPr lang="tr-TR" altLang="tr-TR" sz="4800" dirty="0">
                <a:cs typeface="Arial" panose="020B0604020202020204" pitchFamily="34" charset="0"/>
              </a:rPr>
              <a:t>H</a:t>
            </a:r>
            <a:r>
              <a:rPr lang="tr-TR" altLang="tr-TR" sz="4800" baseline="-25000" dirty="0">
                <a:cs typeface="Arial" panose="020B0604020202020204" pitchFamily="34" charset="0"/>
              </a:rPr>
              <a:t>1</a:t>
            </a:r>
            <a:r>
              <a:rPr lang="tr-TR" altLang="tr-TR" sz="4800" dirty="0">
                <a:cs typeface="Arial" panose="020B0604020202020204" pitchFamily="34" charset="0"/>
              </a:rPr>
              <a:t>: </a:t>
            </a:r>
            <a:r>
              <a:rPr lang="el-GR" altLang="tr-TR" sz="4800" dirty="0">
                <a:cs typeface="Arial" panose="020B0604020202020204" pitchFamily="34" charset="0"/>
              </a:rPr>
              <a:t>μ</a:t>
            </a:r>
            <a:r>
              <a:rPr lang="tr-TR" altLang="tr-TR" sz="4800" baseline="-25000" dirty="0">
                <a:cs typeface="Arial" panose="020B0604020202020204" pitchFamily="34" charset="0"/>
              </a:rPr>
              <a:t>D</a:t>
            </a:r>
            <a:r>
              <a:rPr lang="tr-TR" altLang="tr-TR" sz="4800" dirty="0">
                <a:cs typeface="Arial" panose="020B0604020202020204" pitchFamily="34" charset="0"/>
              </a:rPr>
              <a:t>≠0 </a:t>
            </a:r>
          </a:p>
          <a:p>
            <a:pPr eaLnBrk="1" hangingPunct="1">
              <a:lnSpc>
                <a:spcPct val="80000"/>
              </a:lnSpc>
              <a:buFont typeface="Wingdings" panose="05000000000000000000" pitchFamily="2" charset="2"/>
              <a:buNone/>
            </a:pPr>
            <a:r>
              <a:rPr lang="tr-TR" altLang="tr-TR" sz="4800" dirty="0">
                <a:cs typeface="Arial" panose="020B0604020202020204" pitchFamily="34" charset="0"/>
              </a:rPr>
              <a:t>Uygulamalardan birine ait puanlar sistematik bir şekilde diğer uygulamaya ait puanlardan yüksektir (düşüktür). </a:t>
            </a:r>
            <a:endParaRPr kumimoji="0" lang="tr-TR" sz="48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0713066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4B4C27-6CFE-4B29-AE15-3694A89E426A}"/>
                  </a:ext>
                </a:extLst>
              </p:cNvPr>
              <p:cNvSpPr txBox="1"/>
              <p:nvPr/>
            </p:nvSpPr>
            <p:spPr>
              <a:xfrm>
                <a:off x="1227221" y="1564105"/>
                <a:ext cx="21464337" cy="123254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smtClean="0">
                    <a:ln>
                      <a:noFill/>
                    </a:ln>
                    <a:solidFill>
                      <a:srgbClr val="000000"/>
                    </a:solidFill>
                    <a:effectLst/>
                    <a:uFillTx/>
                    <a:latin typeface="+mn-lt"/>
                    <a:ea typeface="+mn-ea"/>
                    <a:cs typeface="+mn-cs"/>
                    <a:sym typeface="Interstate"/>
                  </a:rPr>
                  <a:t>3. Karar kuralının belirlenmesi</a:t>
                </a:r>
              </a:p>
              <a:p>
                <a:r>
                  <a:rPr lang="tr-TR" sz="4400" i="1" dirty="0"/>
                  <a:t>Alfa değerinin seçilmesi</a:t>
                </a:r>
                <a:r>
                  <a:rPr lang="tr-TR" sz="4400" dirty="0"/>
                  <a:t>: Alfa değeri 0.05 olsun</a:t>
                </a:r>
              </a:p>
              <a:p>
                <a:r>
                  <a:rPr lang="tr-TR" sz="4400" i="1" dirty="0"/>
                  <a:t>Kritik t değerlerinin belirlenmesi</a:t>
                </a:r>
                <a:r>
                  <a:rPr lang="tr-TR" sz="4400" dirty="0"/>
                  <a:t>: Testimiz yönsüz olduğundan t tablosunda her iki uçtaki toplam alanın 0.05 (veya her bir uçtaki alanın 0.025 olduğu sütun)  olduğu sütun ile Serbestlik derecesi = 4-1= 3 (Toplamda 4 fark puanımız var bu nedenle N=4)  olan satırda yer alan t değeri okunur. Bu değer 3.183’tür. </a:t>
                </a:r>
              </a:p>
              <a:p>
                <a:r>
                  <a:rPr lang="tr-TR" sz="4400" u="sng" dirty="0"/>
                  <a:t>Kritik t değerleri </a:t>
                </a:r>
                <a:r>
                  <a:rPr lang="tr-TR" sz="4400" dirty="0"/>
                  <a:t>-3.183 ve 3.183 </a:t>
                </a:r>
                <a:r>
                  <a:rPr lang="tr-TR" sz="4400" dirty="0" err="1"/>
                  <a:t>dir</a:t>
                </a:r>
                <a:r>
                  <a:rPr lang="tr-TR" sz="4400" dirty="0"/>
                  <a:t>.</a:t>
                </a:r>
              </a:p>
              <a:p>
                <a:r>
                  <a:rPr lang="tr-TR" sz="4400" dirty="0"/>
                  <a:t>Karar kuralı: </a:t>
                </a:r>
              </a:p>
              <a:p>
                <a:pPr lvl="2"/>
                <a:r>
                  <a:rPr lang="tr-TR" sz="4400" dirty="0"/>
                  <a:t>Örneklemden elde edilecek olan t istatistiği kritik değer olan 3.183’den büyük veya - 3.183’den küçük olursa H0 reddedilir.</a:t>
                </a:r>
              </a:p>
              <a:p>
                <a:pPr lvl="2"/>
                <a:r>
                  <a:rPr lang="tr-TR" sz="4400" dirty="0"/>
                  <a:t>Örneklemden elde edilecek olan t istatistiği - 3.183 ile 3.183 aralığında olursa </a:t>
                </a:r>
                <a14:m>
                  <m:oMath xmlns:m="http://schemas.openxmlformats.org/officeDocument/2006/math">
                    <m:sSub>
                      <m:sSubPr>
                        <m:ctrlPr>
                          <a:rPr lang="tr-TR" sz="4400" i="1" dirty="0" smtClean="0">
                            <a:latin typeface="Cambria Math" panose="02040503050406030204" pitchFamily="18" charset="0"/>
                          </a:rPr>
                        </m:ctrlPr>
                      </m:sSubPr>
                      <m:e>
                        <m:r>
                          <a:rPr lang="tr-TR" sz="4400" b="0" i="1" dirty="0" smtClean="0">
                            <a:latin typeface="Cambria Math" panose="02040503050406030204" pitchFamily="18" charset="0"/>
                          </a:rPr>
                          <m:t>𝐻</m:t>
                        </m:r>
                      </m:e>
                      <m:sub>
                        <m:r>
                          <a:rPr lang="tr-TR" sz="4400" b="0" i="1" dirty="0" smtClean="0">
                            <a:latin typeface="Cambria Math" panose="02040503050406030204" pitchFamily="18" charset="0"/>
                          </a:rPr>
                          <m:t>0</m:t>
                        </m:r>
                      </m:sub>
                    </m:sSub>
                  </m:oMath>
                </a14:m>
                <a:r>
                  <a:rPr lang="tr-TR" sz="4400" dirty="0"/>
                  <a:t> kabul edilir. </a:t>
                </a:r>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3" name="TextBox 2">
                <a:extLst>
                  <a:ext uri="{FF2B5EF4-FFF2-40B4-BE49-F238E27FC236}">
                    <a16:creationId xmlns:a16="http://schemas.microsoft.com/office/drawing/2014/main" id="{F44B4C27-6CFE-4B29-AE15-3694A89E426A}"/>
                  </a:ext>
                </a:extLst>
              </p:cNvPr>
              <p:cNvSpPr txBox="1">
                <a:spLocks noRot="1" noChangeAspect="1" noMove="1" noResize="1" noEditPoints="1" noAdjustHandles="1" noChangeArrowheads="1" noChangeShapeType="1" noTextEdit="1"/>
              </p:cNvSpPr>
              <p:nvPr/>
            </p:nvSpPr>
            <p:spPr>
              <a:xfrm>
                <a:off x="1227221" y="1564105"/>
                <a:ext cx="21464337" cy="12325423"/>
              </a:xfrm>
              <a:prstGeom prst="rect">
                <a:avLst/>
              </a:prstGeom>
              <a:blipFill>
                <a:blip r:embed="rId2"/>
                <a:stretch>
                  <a:fillRect l="-1562"/>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193776575"/>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169110-47DE-4BA2-A987-50376E53B9F6}"/>
                  </a:ext>
                </a:extLst>
              </p:cNvPr>
              <p:cNvSpPr txBox="1"/>
              <p:nvPr/>
            </p:nvSpPr>
            <p:spPr>
              <a:xfrm>
                <a:off x="1058779" y="2671011"/>
                <a:ext cx="22234358" cy="1006243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lang="tr-TR" b="1" dirty="0" smtClean="0"/>
                  <a:t>4. Örneklem istatistiğinin hesaplanması</a:t>
                </a:r>
              </a:p>
              <a:p>
                <a:r>
                  <a:rPr lang="tr-TR" altLang="tr-TR" sz="6000" dirty="0"/>
                  <a:t>Bağımlı örneklemlerde veri setini, X değerleri yerine fark puanları, yani D değerleri oluşturur.  Bu sebeple ilgilenilen evren ortalaması fark puanlarının ortalamasıdır (</a:t>
                </a:r>
                <a:r>
                  <a:rPr lang="el-GR" altLang="tr-TR" sz="6000" dirty="0">
                    <a:cs typeface="Arial" panose="020B0604020202020204" pitchFamily="34" charset="0"/>
                  </a:rPr>
                  <a:t>μ</a:t>
                </a:r>
                <a:r>
                  <a:rPr lang="tr-TR" altLang="tr-TR" sz="6000" baseline="-25000" dirty="0">
                    <a:cs typeface="Arial" panose="020B0604020202020204" pitchFamily="34" charset="0"/>
                  </a:rPr>
                  <a:t>D</a:t>
                </a:r>
                <a:r>
                  <a:rPr lang="tr-TR" altLang="tr-TR" sz="6000" dirty="0">
                    <a:cs typeface="Arial" panose="020B0604020202020204" pitchFamily="34" charset="0"/>
                  </a:rPr>
                  <a:t>=?)</a:t>
                </a:r>
                <a:r>
                  <a:rPr lang="tr-TR" altLang="tr-TR" sz="6000"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f>
                        <m:fPr>
                          <m:ctrlPr>
                            <a:rPr lang="en-US" i="1" smtClean="0">
                              <a:latin typeface="Cambria Math" panose="02040503050406030204" pitchFamily="18" charset="0"/>
                            </a:rPr>
                          </m:ctrlPr>
                        </m:fPr>
                        <m:num>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b="0" i="1" smtClean="0">
                              <a:latin typeface="Cambria Math" panose="02040503050406030204" pitchFamily="18" charset="0"/>
                            </a:rPr>
                            <m:t> İ</m:t>
                          </m:r>
                          <m:r>
                            <a:rPr lang="tr-TR" b="0" i="1" smtClean="0">
                              <a:latin typeface="Cambria Math" panose="02040503050406030204" pitchFamily="18" charset="0"/>
                            </a:rPr>
                            <m:t>𝑠𝑡𝑎𝑡𝑖𝑠𝑡𝑖</m:t>
                          </m:r>
                          <m:r>
                            <a:rPr lang="tr-TR" b="0" i="1" smtClean="0">
                              <a:latin typeface="Cambria Math" panose="02040503050406030204" pitchFamily="18" charset="0"/>
                            </a:rPr>
                            <m:t>ğ</m:t>
                          </m:r>
                          <m:r>
                            <a:rPr lang="tr-TR"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h𝑖𝑝𝑜𝑡𝑒𝑧</m:t>
                          </m:r>
                          <m:r>
                            <a:rPr lang="tr-TR" b="0" i="1" smtClean="0">
                              <a:latin typeface="Cambria Math" panose="02040503050406030204" pitchFamily="18" charset="0"/>
                            </a:rPr>
                            <m:t> </m:t>
                          </m:r>
                          <m:r>
                            <a:rPr lang="tr-TR" b="0" i="1" smtClean="0">
                              <a:latin typeface="Cambria Math" panose="02040503050406030204" pitchFamily="18" charset="0"/>
                            </a:rPr>
                            <m:t>𝑒𝑑𝑖𝑙𝑒𝑛</m:t>
                          </m:r>
                          <m:r>
                            <a:rPr lang="tr-TR" b="0" i="1" smtClean="0">
                              <a:latin typeface="Cambria Math" panose="02040503050406030204" pitchFamily="18" charset="0"/>
                            </a:rPr>
                            <m:t> </m:t>
                          </m:r>
                          <m:r>
                            <a:rPr lang="tr-TR" b="0" i="1" smtClean="0">
                              <a:latin typeface="Cambria Math" panose="02040503050406030204" pitchFamily="18" charset="0"/>
                            </a:rPr>
                            <m:t>𝑒𝑣𝑟𝑒𝑛</m:t>
                          </m:r>
                          <m:r>
                            <a:rPr lang="tr-TR" b="0" i="1" smtClean="0">
                              <a:latin typeface="Cambria Math" panose="02040503050406030204" pitchFamily="18" charset="0"/>
                            </a:rPr>
                            <m:t> </m:t>
                          </m:r>
                          <m:r>
                            <a:rPr lang="tr-TR" b="0" i="1" smtClean="0">
                              <a:latin typeface="Cambria Math" panose="02040503050406030204" pitchFamily="18" charset="0"/>
                            </a:rPr>
                            <m:t>𝑝𝑎𝑟𝑎𝑚𝑒𝑡𝑟𝑒𝑠𝑖</m:t>
                          </m:r>
                        </m:num>
                        <m:den>
                          <m:r>
                            <a:rPr lang="tr-TR" b="0" i="1" smtClean="0">
                              <a:latin typeface="Cambria Math" panose="02040503050406030204" pitchFamily="18" charset="0"/>
                            </a:rPr>
                            <m:t>𝐾𝑒𝑠𝑡𝑖𝑟𝑖𝑙𝑒𝑛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h𝑎𝑡𝑎</m:t>
                          </m:r>
                        </m:den>
                      </m:f>
                    </m:oMath>
                  </m:oMathPara>
                </a14:m>
                <a:endParaRPr lang="tr-TR" i="1"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num>
                        <m:den>
                          <m:sSub>
                            <m:sSubPr>
                              <m:ctrlPr>
                                <a:rPr lang="en-US" i="1">
                                  <a:latin typeface="Cambria Math" panose="02040503050406030204" pitchFamily="18" charset="0"/>
                                </a:rPr>
                              </m:ctrlPr>
                            </m:sSubPr>
                            <m:e>
                              <m:r>
                                <a:rPr lang="en-US" i="1">
                                  <a:latin typeface="Cambria Math" panose="02040503050406030204" pitchFamily="18" charset="0"/>
                                </a:rPr>
                                <m:t>𝑠</m:t>
                              </m:r>
                            </m:e>
                            <m:sub>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sub>
                          </m:sSub>
                        </m:den>
                      </m:f>
                    </m:oMath>
                  </m:oMathPara>
                </a14:m>
                <a:endParaRPr lang="en-US" dirty="0"/>
              </a:p>
              <a:p>
                <a:pPr marL="0" indent="0">
                  <a:buNone/>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51169110-47DE-4BA2-A987-50376E53B9F6}"/>
                  </a:ext>
                </a:extLst>
              </p:cNvPr>
              <p:cNvSpPr txBox="1">
                <a:spLocks noRot="1" noChangeAspect="1" noMove="1" noResize="1" noEditPoints="1" noAdjustHandles="1" noChangeArrowheads="1" noChangeShapeType="1" noTextEdit="1"/>
              </p:cNvSpPr>
              <p:nvPr/>
            </p:nvSpPr>
            <p:spPr>
              <a:xfrm>
                <a:off x="1058779" y="2671011"/>
                <a:ext cx="22234358" cy="10062433"/>
              </a:xfrm>
              <a:prstGeom prst="rect">
                <a:avLst/>
              </a:prstGeom>
              <a:blipFill>
                <a:blip r:embed="rId2"/>
                <a:stretch>
                  <a:fillRect l="-1536"/>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52754465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22BA96-E890-44A3-A58A-96534684A7F0}"/>
                  </a:ext>
                </a:extLst>
              </p:cNvPr>
              <p:cNvSpPr txBox="1"/>
              <p:nvPr/>
            </p:nvSpPr>
            <p:spPr>
              <a:xfrm>
                <a:off x="1179095" y="2719137"/>
                <a:ext cx="21753094" cy="109695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lang="tr-TR" sz="4800" u="sng" dirty="0"/>
                  <a:t>Standart hatanın hesaplanması: </a:t>
                </a:r>
              </a:p>
              <a:p>
                <a:r>
                  <a:rPr lang="en-US" sz="4800" dirty="0"/>
                  <a:t>S</a:t>
                </a:r>
                <a:r>
                  <a:rPr lang="tr-TR" sz="4800" dirty="0"/>
                  <a:t>H</a:t>
                </a:r>
                <a:r>
                  <a:rPr lang="en-US" sz="4800" dirty="0"/>
                  <a:t>=</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𝑠</m:t>
                        </m:r>
                      </m:e>
                      <m:sub>
                        <m:sSub>
                          <m:sSubPr>
                            <m:ctrlPr>
                              <a:rPr lang="en-US" sz="4800" i="1">
                                <a:latin typeface="Cambria Math" panose="02040503050406030204" pitchFamily="18" charset="0"/>
                              </a:rPr>
                            </m:ctrlPr>
                          </m:sSubPr>
                          <m:e>
                            <m:r>
                              <a:rPr lang="en-US" sz="4800" i="1">
                                <a:latin typeface="Cambria Math" panose="02040503050406030204" pitchFamily="18" charset="0"/>
                              </a:rPr>
                              <m:t>𝑀</m:t>
                            </m:r>
                          </m:e>
                          <m:sub>
                            <m:r>
                              <a:rPr lang="en-US" sz="4800" i="1">
                                <a:latin typeface="Cambria Math" panose="02040503050406030204" pitchFamily="18" charset="0"/>
                              </a:rPr>
                              <m:t>𝐷</m:t>
                            </m:r>
                          </m:sub>
                        </m:sSub>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𝑆</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𝑁</m:t>
                            </m:r>
                          </m:e>
                        </m:rad>
                      </m:den>
                    </m:f>
                  </m:oMath>
                </a14:m>
                <a:endParaRPr lang="en-US" sz="4800" dirty="0"/>
              </a:p>
              <a:p>
                <a:r>
                  <a:rPr lang="en-US" sz="4800" dirty="0"/>
                  <a:t>s: </a:t>
                </a:r>
                <a:r>
                  <a:rPr lang="tr-TR" sz="4800" dirty="0"/>
                  <a:t>fark puanlarının standart sapmasıdır</a:t>
                </a:r>
                <a:r>
                  <a:rPr lang="en-US" sz="4800" dirty="0"/>
                  <a:t>,  </a:t>
                </a:r>
                <a14:m>
                  <m:oMath xmlns:m="http://schemas.openxmlformats.org/officeDocument/2006/math">
                    <m:r>
                      <a:rPr lang="en-US" sz="4800" i="1">
                        <a:latin typeface="Cambria Math" panose="02040503050406030204" pitchFamily="18" charset="0"/>
                      </a:rPr>
                      <m:t>𝑠</m:t>
                    </m:r>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r>
                              <a:rPr lang="tr-TR" sz="4800" b="0" i="1" smtClean="0">
                                <a:latin typeface="Cambria Math" panose="02040503050406030204" pitchFamily="18" charset="0"/>
                              </a:rPr>
                              <m:t>𝐾𝑇</m:t>
                            </m:r>
                            <m:r>
                              <a:rPr lang="tr-TR" sz="4800" b="0" i="1" smtClean="0">
                                <a:latin typeface="Cambria Math" panose="02040503050406030204" pitchFamily="18" charset="0"/>
                              </a:rPr>
                              <m:t>(</m:t>
                            </m:r>
                            <m:r>
                              <a:rPr lang="tr-TR" sz="4800" b="0" i="1" smtClean="0">
                                <a:latin typeface="Cambria Math" panose="02040503050406030204" pitchFamily="18" charset="0"/>
                              </a:rPr>
                              <m:t>𝐾𝑎𝑟𝑒𝑙𝑒𝑟</m:t>
                            </m:r>
                            <m:r>
                              <a:rPr lang="tr-TR" sz="4800" b="0" i="1" smtClean="0">
                                <a:latin typeface="Cambria Math" panose="02040503050406030204" pitchFamily="18" charset="0"/>
                              </a:rPr>
                              <m:t> </m:t>
                            </m:r>
                            <m:r>
                              <a:rPr lang="tr-TR" sz="4800" b="0" i="1" smtClean="0">
                                <a:latin typeface="Cambria Math" panose="02040503050406030204" pitchFamily="18" charset="0"/>
                              </a:rPr>
                              <m:t>𝑡𝑜𝑝𝑙𝑎𝑚𝚤</m:t>
                            </m:r>
                            <m:r>
                              <a:rPr lang="tr-TR" sz="4800" b="0" i="1" smtClean="0">
                                <a:latin typeface="Cambria Math" panose="02040503050406030204" pitchFamily="18" charset="0"/>
                              </a:rPr>
                              <m:t>)</m:t>
                            </m:r>
                          </m:num>
                          <m:den>
                            <m:r>
                              <a:rPr lang="tr-TR" sz="4800" b="0" i="1" smtClean="0">
                                <a:latin typeface="Cambria Math" panose="02040503050406030204" pitchFamily="18" charset="0"/>
                              </a:rPr>
                              <m:t>𝑠𝑑</m:t>
                            </m:r>
                            <m:r>
                              <a:rPr lang="tr-TR" sz="4800" b="0" i="1" smtClean="0">
                                <a:latin typeface="Cambria Math" panose="02040503050406030204" pitchFamily="18" charset="0"/>
                              </a:rPr>
                              <m:t>(</m:t>
                            </m:r>
                            <m:r>
                              <a:rPr lang="tr-TR" sz="4800" b="0" i="1" smtClean="0">
                                <a:latin typeface="Cambria Math" panose="02040503050406030204" pitchFamily="18" charset="0"/>
                              </a:rPr>
                              <m:t>𝑆𝑒𝑟𝑏𝑒𝑠𝑡𝑙𝑖𝑘</m:t>
                            </m:r>
                            <m:r>
                              <a:rPr lang="tr-TR" sz="4800" b="0" i="1" smtClean="0">
                                <a:latin typeface="Cambria Math" panose="02040503050406030204" pitchFamily="18" charset="0"/>
                              </a:rPr>
                              <m:t> </m:t>
                            </m:r>
                            <m:r>
                              <a:rPr lang="tr-TR" sz="4800" b="0" i="1" smtClean="0">
                                <a:latin typeface="Cambria Math" panose="02040503050406030204" pitchFamily="18" charset="0"/>
                              </a:rPr>
                              <m:t>𝑑𝑒𝑟𝑒𝑐𝑒𝑠𝑖</m:t>
                            </m:r>
                            <m:r>
                              <a:rPr lang="tr-TR" sz="4800" b="0" i="1" smtClean="0">
                                <a:latin typeface="Cambria Math" panose="02040503050406030204" pitchFamily="18" charset="0"/>
                              </a:rPr>
                              <m:t>)</m:t>
                            </m:r>
                          </m:den>
                        </m:f>
                      </m:e>
                    </m:rad>
                  </m:oMath>
                </a14:m>
                <a:endParaRPr lang="en-US" sz="4800" dirty="0"/>
              </a:p>
              <a:p>
                <a:pPr marL="0" indent="0">
                  <a:buNone/>
                </a:pPr>
                <a:r>
                  <a:rPr lang="tr-TR" sz="4800" dirty="0"/>
                  <a:t>KT</a:t>
                </a:r>
                <a:r>
                  <a:rPr lang="en-US" sz="4800" dirty="0"/>
                  <a:t>=</a:t>
                </a:r>
                <a14:m>
                  <m:oMath xmlns:m="http://schemas.openxmlformats.org/officeDocument/2006/math">
                    <m:nary>
                      <m:naryPr>
                        <m:chr m:val="∑"/>
                        <m:limLoc m:val="undOvr"/>
                        <m:subHide m:val="on"/>
                        <m:supHide m:val="on"/>
                        <m:ctrlPr>
                          <a:rPr lang="en-US" sz="4800" i="1">
                            <a:latin typeface="Cambria Math" panose="02040503050406030204" pitchFamily="18" charset="0"/>
                          </a:rPr>
                        </m:ctrlPr>
                      </m:naryPr>
                      <m:sub/>
                      <m:sup/>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𝐷</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𝑀</m:t>
                                    </m:r>
                                  </m:e>
                                  <m:sub>
                                    <m:r>
                                      <a:rPr lang="en-US" sz="4800" i="1">
                                        <a:latin typeface="Cambria Math" panose="02040503050406030204" pitchFamily="18" charset="0"/>
                                      </a:rPr>
                                      <m:t>𝐷</m:t>
                                    </m:r>
                                  </m:sub>
                                </m:sSub>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−5−16</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21−16</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23−16</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25−16</m:t>
                                </m:r>
                              </m:e>
                            </m:d>
                          </m:e>
                          <m:sup>
                            <m:r>
                              <a:rPr lang="en-US" sz="4800" i="1">
                                <a:latin typeface="Cambria Math" panose="02040503050406030204" pitchFamily="18" charset="0"/>
                              </a:rPr>
                              <m:t>2</m:t>
                            </m:r>
                          </m:sup>
                        </m:sSup>
                      </m:e>
                    </m:nary>
                    <m:r>
                      <a:rPr lang="en-US" sz="4800" i="1">
                        <a:latin typeface="Cambria Math" panose="02040503050406030204" pitchFamily="18" charset="0"/>
                      </a:rPr>
                      <m:t>=441+25+49+81=596</m:t>
                    </m:r>
                  </m:oMath>
                </a14:m>
                <a:endParaRPr lang="en-US" sz="4800" dirty="0"/>
              </a:p>
              <a:p>
                <a:pPr marL="0" indent="0">
                  <a:buNone/>
                </a:pPr>
                <a:r>
                  <a:rPr kumimoji="0" lang="tr-TR" sz="4800" b="0" i="0" u="none" strike="noStrike" cap="none" spc="0" normalizeH="0" baseline="0" dirty="0">
                    <a:ln>
                      <a:noFill/>
                    </a:ln>
                    <a:solidFill>
                      <a:srgbClr val="000000"/>
                    </a:solidFill>
                    <a:effectLst/>
                    <a:uFillTx/>
                    <a:sym typeface="Interstate"/>
                  </a:rPr>
                  <a:t>s= </a:t>
                </a:r>
                <a14:m>
                  <m:oMath xmlns:m="http://schemas.openxmlformats.org/officeDocument/2006/math">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r>
                              <a:rPr lang="tr-TR" sz="4800" i="1">
                                <a:latin typeface="Cambria Math" panose="02040503050406030204" pitchFamily="18" charset="0"/>
                              </a:rPr>
                              <m:t>𝐾𝑇</m:t>
                            </m:r>
                          </m:num>
                          <m:den>
                            <m:r>
                              <a:rPr lang="tr-TR" sz="4800" i="1">
                                <a:latin typeface="Cambria Math" panose="02040503050406030204" pitchFamily="18" charset="0"/>
                              </a:rPr>
                              <m:t>𝑠𝑑</m:t>
                            </m:r>
                          </m:den>
                        </m:f>
                      </m:e>
                    </m:rad>
                  </m:oMath>
                </a14:m>
                <a:r>
                  <a:rPr kumimoji="0" lang="tr-TR" sz="4800" b="0" i="0" u="none" strike="noStrike" cap="none" spc="0" normalizeH="0" baseline="0" dirty="0">
                    <a:ln>
                      <a:noFill/>
                    </a:ln>
                    <a:solidFill>
                      <a:srgbClr val="000000"/>
                    </a:solidFill>
                    <a:effectLst/>
                    <a:uFillTx/>
                    <a:sym typeface="Interstate"/>
                  </a:rPr>
                  <a:t>=</a:t>
                </a:r>
                <a:r>
                  <a:rPr lang="en-US" sz="4800" dirty="0"/>
                  <a:t> </a:t>
                </a:r>
                <a14:m>
                  <m:oMath xmlns:m="http://schemas.openxmlformats.org/officeDocument/2006/math">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r>
                              <a:rPr lang="tr-TR" sz="4800" b="0" i="1" smtClean="0">
                                <a:latin typeface="Cambria Math" panose="02040503050406030204" pitchFamily="18" charset="0"/>
                              </a:rPr>
                              <m:t>596</m:t>
                            </m:r>
                          </m:num>
                          <m:den>
                            <m:r>
                              <a:rPr lang="tr-TR" sz="4800" b="0" i="1" smtClean="0">
                                <a:latin typeface="Cambria Math" panose="02040503050406030204" pitchFamily="18" charset="0"/>
                              </a:rPr>
                              <m:t>3</m:t>
                            </m:r>
                          </m:den>
                        </m:f>
                      </m:e>
                    </m:rad>
                    <m:r>
                      <a:rPr lang="tr-TR" sz="4800" b="0" i="1" smtClean="0">
                        <a:latin typeface="Cambria Math" panose="02040503050406030204" pitchFamily="18" charset="0"/>
                      </a:rPr>
                      <m:t>=14.09</m:t>
                    </m:r>
                  </m:oMath>
                </a14:m>
                <a:endParaRPr kumimoji="0" lang="tr-TR" sz="4800" b="0" i="0" u="none" strike="noStrike" cap="none" spc="0" normalizeH="0" baseline="0" dirty="0">
                  <a:ln>
                    <a:noFill/>
                  </a:ln>
                  <a:solidFill>
                    <a:srgbClr val="000000"/>
                  </a:solidFill>
                  <a:effectLst/>
                  <a:uFillTx/>
                  <a:latin typeface="+mn-lt"/>
                  <a:ea typeface="+mn-ea"/>
                  <a:cs typeface="+mn-cs"/>
                  <a:sym typeface="Interstate"/>
                </a:endParaRPr>
              </a:p>
              <a:p>
                <a:pPr marL="0" indent="0">
                  <a:buNone/>
                </a:pPr>
                <a:r>
                  <a:rPr lang="en-US" sz="4800" dirty="0"/>
                  <a:t>S</a:t>
                </a:r>
                <a:r>
                  <a:rPr lang="tr-TR" sz="4800" dirty="0"/>
                  <a:t>H</a:t>
                </a:r>
                <a:r>
                  <a:rPr lang="en-US" sz="4800" dirty="0"/>
                  <a:t>=</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𝑠</m:t>
                        </m:r>
                      </m:e>
                      <m:sub>
                        <m:sSub>
                          <m:sSubPr>
                            <m:ctrlPr>
                              <a:rPr lang="en-US" sz="4800" i="1">
                                <a:latin typeface="Cambria Math" panose="02040503050406030204" pitchFamily="18" charset="0"/>
                              </a:rPr>
                            </m:ctrlPr>
                          </m:sSubPr>
                          <m:e>
                            <m:r>
                              <a:rPr lang="en-US" sz="4800" i="1">
                                <a:latin typeface="Cambria Math" panose="02040503050406030204" pitchFamily="18" charset="0"/>
                              </a:rPr>
                              <m:t>𝑀</m:t>
                            </m:r>
                          </m:e>
                          <m:sub>
                            <m:r>
                              <a:rPr lang="en-US" sz="4800" i="1">
                                <a:latin typeface="Cambria Math" panose="02040503050406030204" pitchFamily="18" charset="0"/>
                              </a:rPr>
                              <m:t>𝐷</m:t>
                            </m:r>
                          </m:sub>
                        </m:sSub>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𝑆</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𝑁</m:t>
                            </m:r>
                          </m:e>
                        </m:rad>
                      </m:den>
                    </m:f>
                  </m:oMath>
                </a14:m>
                <a:r>
                  <a:rPr lang="tr-TR" sz="4800" dirty="0"/>
                  <a:t>= </a:t>
                </a:r>
                <a14:m>
                  <m:oMath xmlns:m="http://schemas.openxmlformats.org/officeDocument/2006/math">
                    <m:f>
                      <m:fPr>
                        <m:ctrlPr>
                          <a:rPr lang="en-US" sz="4800" i="1">
                            <a:latin typeface="Cambria Math" panose="02040503050406030204" pitchFamily="18" charset="0"/>
                          </a:rPr>
                        </m:ctrlPr>
                      </m:fPr>
                      <m:num>
                        <m:r>
                          <a:rPr lang="tr-TR" sz="4800" b="0" i="1" smtClean="0">
                            <a:latin typeface="Cambria Math" panose="02040503050406030204" pitchFamily="18" charset="0"/>
                          </a:rPr>
                          <m:t>14.09</m:t>
                        </m:r>
                      </m:num>
                      <m:den>
                        <m:rad>
                          <m:radPr>
                            <m:degHide m:val="on"/>
                            <m:ctrlPr>
                              <a:rPr lang="en-US" sz="4800" i="1">
                                <a:latin typeface="Cambria Math" panose="02040503050406030204" pitchFamily="18" charset="0"/>
                              </a:rPr>
                            </m:ctrlPr>
                          </m:radPr>
                          <m:deg/>
                          <m:e>
                            <m:r>
                              <a:rPr lang="tr-TR" sz="4800" b="0" i="1" smtClean="0">
                                <a:latin typeface="Cambria Math" panose="02040503050406030204" pitchFamily="18" charset="0"/>
                              </a:rPr>
                              <m:t>4</m:t>
                            </m:r>
                          </m:e>
                        </m:rad>
                      </m:den>
                    </m:f>
                    <m:r>
                      <a:rPr lang="tr-TR" sz="4800" b="0" i="1" smtClean="0">
                        <a:latin typeface="Cambria Math" panose="02040503050406030204" pitchFamily="18" charset="0"/>
                      </a:rPr>
                      <m:t>=7.005</m:t>
                    </m:r>
                  </m:oMath>
                </a14:m>
                <a:endParaRPr lang="en-US" sz="4800" dirty="0"/>
              </a:p>
              <a:p>
                <a:pPr marL="0" indent="0">
                  <a:buNone/>
                </a:pPr>
                <a:endParaRPr kumimoji="0" lang="en-US" sz="48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0422BA96-E890-44A3-A58A-96534684A7F0}"/>
                  </a:ext>
                </a:extLst>
              </p:cNvPr>
              <p:cNvSpPr txBox="1">
                <a:spLocks noRot="1" noChangeAspect="1" noMove="1" noResize="1" noEditPoints="1" noAdjustHandles="1" noChangeArrowheads="1" noChangeShapeType="1" noTextEdit="1"/>
              </p:cNvSpPr>
              <p:nvPr/>
            </p:nvSpPr>
            <p:spPr>
              <a:xfrm>
                <a:off x="1179095" y="2719137"/>
                <a:ext cx="21753094" cy="10969539"/>
              </a:xfrm>
              <a:prstGeom prst="rect">
                <a:avLst/>
              </a:prstGeom>
              <a:blipFill>
                <a:blip r:embed="rId2"/>
                <a:stretch>
                  <a:fillRect l="-1261"/>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06959141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A0C4DA6-5DE3-4BA0-AA76-47D28AA3A48D}"/>
                  </a:ext>
                </a:extLst>
              </p:cNvPr>
              <p:cNvSpPr/>
              <p:nvPr/>
            </p:nvSpPr>
            <p:spPr>
              <a:xfrm>
                <a:off x="890337" y="3114667"/>
                <a:ext cx="5438274" cy="9900467"/>
              </a:xfrm>
              <a:prstGeom prst="rect">
                <a:avLst/>
              </a:prstGeom>
            </p:spPr>
            <p:txBody>
              <a:bodyPr wrap="square">
                <a:spAutoFit/>
              </a:bodyPr>
              <a:lstStyle/>
              <a:p>
                <a:pPr marL="0" indent="0">
                  <a:buNone/>
                </a:pPr>
                <a:r>
                  <a:rPr lang="tr-TR" b="1" i="1" dirty="0" smtClean="0">
                    <a:latin typeface="Cambria Math" panose="02040503050406030204" pitchFamily="18" charset="0"/>
                  </a:rPr>
                  <a:t>t istatistiği</a:t>
                </a:r>
              </a:p>
              <a:p>
                <a:pPr marL="0" indent="0">
                  <a:buNone/>
                </a:pPr>
                <a:endParaRPr lang="tr-T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𝑋</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num>
                        <m:den>
                          <m:sSub>
                            <m:sSubPr>
                              <m:ctrlPr>
                                <a:rPr lang="en-US" i="1">
                                  <a:latin typeface="Cambria Math" panose="02040503050406030204" pitchFamily="18" charset="0"/>
                                </a:rPr>
                              </m:ctrlPr>
                            </m:sSubPr>
                            <m:e>
                              <m:r>
                                <a:rPr lang="en-US" i="1">
                                  <a:latin typeface="Cambria Math" panose="02040503050406030204" pitchFamily="18" charset="0"/>
                                </a:rPr>
                                <m:t>𝑠</m:t>
                              </m:r>
                            </m:e>
                            <m:sub>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𝐷</m:t>
                                  </m:r>
                                </m:sub>
                              </m:sSub>
                            </m:sub>
                          </m:sSub>
                        </m:den>
                      </m:f>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r>
                            <a:rPr lang="tr-TR" b="0" i="1" smtClean="0">
                              <a:latin typeface="Cambria Math" panose="02040503050406030204" pitchFamily="18" charset="0"/>
                            </a:rPr>
                            <m:t>16</m:t>
                          </m:r>
                          <m:r>
                            <a:rPr lang="en-US" i="1">
                              <a:latin typeface="Cambria Math" panose="02040503050406030204" pitchFamily="18" charset="0"/>
                            </a:rPr>
                            <m:t>−</m:t>
                          </m:r>
                          <m:r>
                            <a:rPr lang="tr-TR" b="0" i="1" smtClean="0">
                              <a:latin typeface="Cambria Math" panose="02040503050406030204" pitchFamily="18" charset="0"/>
                            </a:rPr>
                            <m:t>0</m:t>
                          </m:r>
                        </m:num>
                        <m:den>
                          <m:r>
                            <a:rPr lang="tr-TR" b="0" i="1" smtClean="0">
                              <a:latin typeface="Cambria Math" panose="02040503050406030204" pitchFamily="18" charset="0"/>
                            </a:rPr>
                            <m:t>7.005</m:t>
                          </m:r>
                        </m:den>
                      </m:f>
                    </m:oMath>
                  </m:oMathPara>
                </a14:m>
                <a:endParaRPr lang="tr-TR" dirty="0"/>
              </a:p>
              <a:p>
                <a:pPr marL="0" indent="0">
                  <a:buNone/>
                </a:pPr>
                <a:endParaRPr lang="tr-TR" dirty="0"/>
              </a:p>
              <a:p>
                <a:pPr marL="0" indent="0" algn="ctr">
                  <a:buNone/>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𝑡</m:t>
                      </m:r>
                      <m:r>
                        <a:rPr lang="tr-TR" i="1" dirty="0" smtClean="0">
                          <a:latin typeface="Cambria Math" panose="02040503050406030204" pitchFamily="18" charset="0"/>
                        </a:rPr>
                        <m:t>=2.28</m:t>
                      </m:r>
                    </m:oMath>
                  </m:oMathPara>
                </a14:m>
                <a:endParaRPr lang="en-US" dirty="0"/>
              </a:p>
            </p:txBody>
          </p:sp>
        </mc:Choice>
        <mc:Fallback xmlns="">
          <p:sp>
            <p:nvSpPr>
              <p:cNvPr id="2" name="Rectangle 1">
                <a:extLst>
                  <a:ext uri="{FF2B5EF4-FFF2-40B4-BE49-F238E27FC236}">
                    <a16:creationId xmlns:a16="http://schemas.microsoft.com/office/drawing/2014/main" id="{AA0C4DA6-5DE3-4BA0-AA76-47D28AA3A48D}"/>
                  </a:ext>
                </a:extLst>
              </p:cNvPr>
              <p:cNvSpPr>
                <a:spLocks noRot="1" noChangeAspect="1" noMove="1" noResize="1" noEditPoints="1" noAdjustHandles="1" noChangeArrowheads="1" noChangeShapeType="1" noTextEdit="1"/>
              </p:cNvSpPr>
              <p:nvPr/>
            </p:nvSpPr>
            <p:spPr>
              <a:xfrm>
                <a:off x="890337" y="3114667"/>
                <a:ext cx="5438274" cy="9900467"/>
              </a:xfrm>
              <a:prstGeom prst="rect">
                <a:avLst/>
              </a:prstGeom>
              <a:blipFill>
                <a:blip r:embed="rId2"/>
                <a:stretch>
                  <a:fillRect l="-6166" t="-153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F17F1C-9F44-4CB0-9F4C-400787293A31}"/>
                  </a:ext>
                </a:extLst>
              </p:cNvPr>
              <p:cNvSpPr txBox="1"/>
              <p:nvPr/>
            </p:nvSpPr>
            <p:spPr>
              <a:xfrm>
                <a:off x="9264316" y="2464962"/>
                <a:ext cx="13932568" cy="999863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kumimoji="0" lang="tr-TR" sz="5600" b="1" i="0" u="none" strike="noStrike" cap="none" spc="0" normalizeH="0" baseline="0" dirty="0" smtClean="0">
                    <a:ln>
                      <a:noFill/>
                    </a:ln>
                    <a:solidFill>
                      <a:srgbClr val="000000"/>
                    </a:solidFill>
                    <a:effectLst/>
                    <a:uFillTx/>
                    <a:latin typeface="+mn-lt"/>
                    <a:ea typeface="+mn-ea"/>
                    <a:cs typeface="+mn-cs"/>
                    <a:sym typeface="Interstate"/>
                  </a:rPr>
                  <a:t>5. </a:t>
                </a:r>
                <a:r>
                  <a:rPr lang="tr-TR" b="1" dirty="0"/>
                  <a:t>Karar verme</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Elde ettiğimiz test istatistiğimiz 2.28 kritik değer olan 3.183’den küçük olduğu için </a:t>
                </a:r>
                <a14:m>
                  <m:oMath xmlns:m="http://schemas.openxmlformats.org/officeDocument/2006/math">
                    <m:sSub>
                      <m:sSubPr>
                        <m:ctrlP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ctrlPr>
                      </m:sSubPr>
                      <m:e>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𝐻</m:t>
                        </m:r>
                      </m:e>
                      <m:sub>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0</m:t>
                        </m:r>
                      </m:sub>
                    </m:sSub>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 </m:t>
                    </m:r>
                  </m:oMath>
                </a14:m>
                <a:r>
                  <a:rPr kumimoji="0" lang="tr-TR" sz="5600" b="0" i="0" u="none" strike="noStrike" cap="none" spc="0" normalizeH="0" baseline="0" dirty="0" smtClean="0">
                    <a:ln>
                      <a:noFill/>
                    </a:ln>
                    <a:solidFill>
                      <a:srgbClr val="000000"/>
                    </a:solidFill>
                    <a:effectLst/>
                    <a:uFillTx/>
                    <a:latin typeface="+mn-lt"/>
                    <a:ea typeface="+mn-ea"/>
                    <a:cs typeface="+mn-cs"/>
                    <a:sym typeface="Interstate"/>
                  </a:rPr>
                  <a:t>red</a:t>
                </a:r>
                <a:r>
                  <a:rPr kumimoji="0" lang="tr-TR" sz="5600" b="0" i="0" u="none" strike="noStrike" cap="none" spc="0" normalizeH="0" dirty="0" smtClean="0">
                    <a:ln>
                      <a:noFill/>
                    </a:ln>
                    <a:solidFill>
                      <a:srgbClr val="000000"/>
                    </a:solidFill>
                    <a:effectLst/>
                    <a:uFillTx/>
                    <a:latin typeface="+mn-lt"/>
                    <a:ea typeface="+mn-ea"/>
                    <a:cs typeface="+mn-cs"/>
                    <a:sym typeface="Interstate"/>
                  </a:rPr>
                  <a:t> edilmez.</a:t>
                </a: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r>
                  <a:rPr lang="tr-TR" b="1" dirty="0"/>
                  <a:t>6. Yorumlama</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A ilacının bireylerin tepki verme süreleri üzerinde anlamlı bir etkisi yoktur (</a:t>
                </a:r>
                <a14:m>
                  <m:oMath xmlns:m="http://schemas.openxmlformats.org/officeDocument/2006/math">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𝑡</m:t>
                    </m:r>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 2.28, </m:t>
                    </m:r>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𝑝</m:t>
                    </m:r>
                    <m:r>
                      <a:rPr kumimoji="0" lang="en-US" sz="5600" b="0" i="1" u="none" strike="noStrike" cap="none" spc="0" normalizeH="0" baseline="0" dirty="0">
                        <a:ln>
                          <a:noFill/>
                        </a:ln>
                        <a:solidFill>
                          <a:srgbClr val="000000"/>
                        </a:solidFill>
                        <a:effectLst/>
                        <a:uFillTx/>
                        <a:latin typeface="Cambria Math" panose="02040503050406030204" pitchFamily="18" charset="0"/>
                        <a:ea typeface="+mn-ea"/>
                        <a:cs typeface="+mn-cs"/>
                        <a:sym typeface="Interstate"/>
                      </a:rPr>
                      <m:t>&gt;0.05</m:t>
                    </m:r>
                  </m:oMath>
                </a14:m>
                <a:r>
                  <a:rPr kumimoji="0" lang="tr-TR" sz="5600" b="0" i="0" u="none" strike="noStrike" cap="none" spc="0" normalizeH="0" baseline="0" dirty="0">
                    <a:ln>
                      <a:noFill/>
                    </a:ln>
                    <a:solidFill>
                      <a:srgbClr val="000000"/>
                    </a:solidFill>
                    <a:effectLst/>
                    <a:uFillTx/>
                    <a:latin typeface="+mn-lt"/>
                    <a:ea typeface="+mn-ea"/>
                    <a:cs typeface="+mn-cs"/>
                    <a:sym typeface="Interstate"/>
                  </a:rPr>
                  <a:t>)</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4" name="TextBox 3">
                <a:extLst>
                  <a:ext uri="{FF2B5EF4-FFF2-40B4-BE49-F238E27FC236}">
                    <a16:creationId xmlns:a16="http://schemas.microsoft.com/office/drawing/2014/main" id="{ADF17F1C-9F44-4CB0-9F4C-400787293A31}"/>
                  </a:ext>
                </a:extLst>
              </p:cNvPr>
              <p:cNvSpPr txBox="1">
                <a:spLocks noRot="1" noChangeAspect="1" noMove="1" noResize="1" noEditPoints="1" noAdjustHandles="1" noChangeArrowheads="1" noChangeShapeType="1" noTextEdit="1"/>
              </p:cNvSpPr>
              <p:nvPr/>
            </p:nvSpPr>
            <p:spPr>
              <a:xfrm>
                <a:off x="9264316" y="2464962"/>
                <a:ext cx="13932568" cy="9998633"/>
              </a:xfrm>
              <a:prstGeom prst="rect">
                <a:avLst/>
              </a:prstGeom>
              <a:blipFill>
                <a:blip r:embed="rId3"/>
                <a:stretch>
                  <a:fillRect l="-2451" b="-1706"/>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397830437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269B6-0201-4C5D-93DB-C10F9EDAE05B}"/>
              </a:ext>
            </a:extLst>
          </p:cNvPr>
          <p:cNvSpPr txBox="1"/>
          <p:nvPr/>
        </p:nvSpPr>
        <p:spPr>
          <a:xfrm>
            <a:off x="1796716" y="2141622"/>
            <a:ext cx="20790568" cy="58149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Etki Büyüklüğü</a:t>
            </a:r>
          </a:p>
          <a:p>
            <a:r>
              <a:rPr lang="tr-TR" sz="5400" dirty="0"/>
              <a:t>Not: Anlamlı fark bulamadığımız durumlarda etki büyüklüğü raporlamayız.</a:t>
            </a:r>
          </a:p>
          <a:p>
            <a:r>
              <a:rPr kumimoji="0" lang="tr-TR" sz="5400" b="0" i="0" u="none" strike="noStrike" cap="none" spc="0" normalizeH="0" baseline="0" dirty="0">
                <a:ln>
                  <a:noFill/>
                </a:ln>
                <a:solidFill>
                  <a:srgbClr val="000000"/>
                </a:solidFill>
                <a:effectLst/>
                <a:uFillTx/>
                <a:latin typeface="+mn-lt"/>
                <a:ea typeface="+mn-ea"/>
                <a:cs typeface="+mn-cs"/>
                <a:sym typeface="Interstate"/>
              </a:rPr>
              <a:t>Etki büyüklüğünü fark puanları için hesaplarız.</a:t>
            </a:r>
          </a:p>
          <a:p>
            <a:pPr marL="0" indent="0">
              <a:buNone/>
            </a:pPr>
            <a:endParaRPr kumimoji="0" lang="en-US" sz="54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F07BC3B-DDF1-4CAE-BC9E-F8ED13C114AE}"/>
                  </a:ext>
                </a:extLst>
              </p:cNvPr>
              <p:cNvSpPr/>
              <p:nvPr/>
            </p:nvSpPr>
            <p:spPr>
              <a:xfrm>
                <a:off x="2454442" y="7628418"/>
                <a:ext cx="16122316" cy="5159297"/>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a:latin typeface="Cambria Math" panose="02040503050406030204" pitchFamily="18" charset="0"/>
                        </a:rPr>
                        <m:t>=</m:t>
                      </m:r>
                      <m:f>
                        <m:fPr>
                          <m:ctrlPr>
                            <a:rPr lang="en-US" i="1">
                              <a:latin typeface="Cambria Math" panose="02040503050406030204" pitchFamily="18" charset="0"/>
                            </a:rPr>
                          </m:ctrlPr>
                        </m:fPr>
                        <m:num>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b="0" i="1" smtClean="0">
                              <a:latin typeface="Cambria Math" panose="02040503050406030204" pitchFamily="18" charset="0"/>
                            </a:rPr>
                            <m:t> </m:t>
                          </m:r>
                          <m:r>
                            <a:rPr lang="tr-TR" b="0" i="1" smtClean="0">
                              <a:latin typeface="Cambria Math" panose="02040503050406030204" pitchFamily="18" charset="0"/>
                            </a:rPr>
                            <m:t>𝑓𝑎𝑟𝑘𝑙𝑎𝑟𝚤𝑛𝚤𝑛</m:t>
                          </m:r>
                          <m:r>
                            <a:rPr lang="tr-TR" b="0" i="1" smtClean="0">
                              <a:latin typeface="Cambria Math" panose="02040503050406030204" pitchFamily="18" charset="0"/>
                            </a:rPr>
                            <m:t> </m:t>
                          </m:r>
                          <m:r>
                            <a:rPr lang="tr-TR" b="0" i="1" smtClean="0">
                              <a:latin typeface="Cambria Math" panose="02040503050406030204" pitchFamily="18" charset="0"/>
                            </a:rPr>
                            <m:t>𝑜𝑟𝑡𝑎𝑙𝑎𝑚𝑎𝑠𝚤</m:t>
                          </m:r>
                        </m:num>
                        <m:den>
                          <m:r>
                            <a:rPr lang="tr-TR" b="0" i="1" smtClean="0">
                              <a:latin typeface="Cambria Math" panose="02040503050406030204" pitchFamily="18" charset="0"/>
                            </a:rPr>
                            <m:t>𝑓𝑎𝑟𝑘𝑙𝑎𝑟𝚤𝑛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𝑠𝑎𝑝𝑚𝑎𝑠𝚤</m:t>
                          </m:r>
                        </m:den>
                      </m:f>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num>
                        <m:den>
                          <m:r>
                            <a:rPr lang="en-US" i="1">
                              <a:latin typeface="Cambria Math" panose="02040503050406030204" pitchFamily="18" charset="0"/>
                            </a:rPr>
                            <m:t>𝑠</m:t>
                          </m:r>
                        </m:den>
                      </m:f>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i="1">
                              <a:latin typeface="Cambria Math" panose="02040503050406030204" pitchFamily="18" charset="0"/>
                            </a:rPr>
                          </m:ctrlPr>
                        </m:fPr>
                        <m:num>
                          <m:r>
                            <a:rPr lang="tr-TR" b="0" i="1" smtClean="0">
                              <a:latin typeface="Cambria Math" panose="02040503050406030204" pitchFamily="18" charset="0"/>
                            </a:rPr>
                            <m:t>16</m:t>
                          </m:r>
                        </m:num>
                        <m:den>
                          <m:r>
                            <a:rPr lang="tr-TR" b="0" i="1" smtClean="0">
                              <a:latin typeface="Cambria Math" panose="02040503050406030204" pitchFamily="18" charset="0"/>
                            </a:rPr>
                            <m:t>14.09</m:t>
                          </m:r>
                        </m:den>
                      </m:f>
                      <m:r>
                        <a:rPr lang="tr-TR" b="0" i="1" smtClean="0">
                          <a:latin typeface="Cambria Math" panose="02040503050406030204" pitchFamily="18" charset="0"/>
                        </a:rPr>
                        <m:t>=1.12</m:t>
                      </m:r>
                    </m:oMath>
                  </m:oMathPara>
                </a14:m>
                <a:endParaRPr lang="en-US" dirty="0"/>
              </a:p>
              <a:p>
                <a:pPr marL="0" indent="0">
                  <a:buNone/>
                </a:pPr>
                <a:endParaRPr lang="en-US" dirty="0"/>
              </a:p>
            </p:txBody>
          </p:sp>
        </mc:Choice>
        <mc:Fallback xmlns="">
          <p:sp>
            <p:nvSpPr>
              <p:cNvPr id="3" name="Rectangle 2">
                <a:extLst>
                  <a:ext uri="{FF2B5EF4-FFF2-40B4-BE49-F238E27FC236}">
                    <a16:creationId xmlns:a16="http://schemas.microsoft.com/office/drawing/2014/main" id="{5F07BC3B-DDF1-4CAE-BC9E-F8ED13C114AE}"/>
                  </a:ext>
                </a:extLst>
              </p:cNvPr>
              <p:cNvSpPr>
                <a:spLocks noRot="1" noChangeAspect="1" noMove="1" noResize="1" noEditPoints="1" noAdjustHandles="1" noChangeArrowheads="1" noChangeShapeType="1" noTextEdit="1"/>
              </p:cNvSpPr>
              <p:nvPr/>
            </p:nvSpPr>
            <p:spPr>
              <a:xfrm>
                <a:off x="2454442" y="7628418"/>
                <a:ext cx="16122316" cy="5159297"/>
              </a:xfrm>
              <a:prstGeom prst="rect">
                <a:avLst/>
              </a:prstGeom>
              <a:blipFill>
                <a:blip r:embed="rId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28037773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83CEB84-0110-47B0-AFC2-9FB78167AC4C}"/>
                  </a:ext>
                </a:extLst>
              </p:cNvPr>
              <p:cNvSpPr txBox="1"/>
              <p:nvPr/>
            </p:nvSpPr>
            <p:spPr>
              <a:xfrm>
                <a:off x="1106905" y="2959768"/>
                <a:ext cx="21680906" cy="844307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sng" strike="noStrike" cap="none" spc="0" normalizeH="0" baseline="0" dirty="0" smtClean="0">
                    <a:ln>
                      <a:noFill/>
                    </a:ln>
                    <a:solidFill>
                      <a:srgbClr val="000000"/>
                    </a:solidFill>
                    <a:effectLst/>
                    <a:uFillTx/>
                    <a:latin typeface="+mn-lt"/>
                    <a:ea typeface="+mn-ea"/>
                    <a:cs typeface="+mn-cs"/>
                    <a:sym typeface="Interstate"/>
                  </a:rPr>
                  <a:t>Güven Aralığı: Ortalama fark değeri için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𝑆</m:t>
                        </m:r>
                        <m:r>
                          <a:rPr lang="tr-TR" b="0" i="1" smtClean="0">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𝑡</m:t>
                        </m:r>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oMath>
                </a14:m>
                <a:r>
                  <a:rPr lang="en-US" dirty="0"/>
                  <a:t> </a:t>
                </a:r>
                <a:r>
                  <a:rPr lang="tr-TR" dirty="0"/>
                  <a:t>için % 95 güven aralığı</a:t>
                </a:r>
                <a:r>
                  <a:rPr lang="en-US" dirty="0"/>
                  <a:t> </a:t>
                </a:r>
                <a14:m>
                  <m:oMath xmlns:m="http://schemas.openxmlformats.org/officeDocument/2006/math">
                    <m:r>
                      <a:rPr lang="en-US" i="1">
                        <a:latin typeface="Cambria Math" panose="02040503050406030204" pitchFamily="18" charset="0"/>
                      </a:rPr>
                      <m:t>16±</m:t>
                    </m:r>
                    <m:d>
                      <m:dPr>
                        <m:ctrlPr>
                          <a:rPr lang="en-US" i="1">
                            <a:latin typeface="Cambria Math" panose="02040503050406030204" pitchFamily="18" charset="0"/>
                          </a:rPr>
                        </m:ctrlPr>
                      </m:dPr>
                      <m:e>
                        <m:r>
                          <a:rPr lang="en-US" i="1">
                            <a:latin typeface="Cambria Math" panose="02040503050406030204" pitchFamily="18" charset="0"/>
                          </a:rPr>
                          <m:t>7∗3.183</m:t>
                        </m:r>
                      </m:e>
                    </m:d>
                  </m:oMath>
                </a14:m>
                <a:r>
                  <a:rPr lang="en-US" dirty="0"/>
                  <a:t> = </a:t>
                </a:r>
                <a14:m>
                  <m:oMath xmlns:m="http://schemas.openxmlformats.org/officeDocument/2006/math">
                    <m:r>
                      <a:rPr lang="en-US" i="1">
                        <a:latin typeface="Cambria Math" panose="02040503050406030204" pitchFamily="18" charset="0"/>
                      </a:rPr>
                      <m:t>16±</m:t>
                    </m:r>
                    <m:d>
                      <m:dPr>
                        <m:ctrlPr>
                          <a:rPr lang="en-US" i="1">
                            <a:latin typeface="Cambria Math" panose="02040503050406030204" pitchFamily="18" charset="0"/>
                          </a:rPr>
                        </m:ctrlPr>
                      </m:dPr>
                      <m:e>
                        <m:r>
                          <a:rPr lang="en-US" i="1">
                            <a:latin typeface="Cambria Math" panose="02040503050406030204" pitchFamily="18" charset="0"/>
                          </a:rPr>
                          <m:t>22</m:t>
                        </m:r>
                      </m:e>
                    </m:d>
                  </m:oMath>
                </a14:m>
                <a:endParaRPr lang="en-US" dirty="0"/>
              </a:p>
              <a:p>
                <a:r>
                  <a:rPr lang="tr-TR" dirty="0"/>
                  <a:t>%95 olasılıkla evrende farkların ortalaması </a:t>
                </a:r>
                <a:r>
                  <a:rPr lang="en-US" dirty="0"/>
                  <a:t>-6 </a:t>
                </a:r>
                <a:r>
                  <a:rPr lang="tr-TR" dirty="0"/>
                  <a:t>ile</a:t>
                </a:r>
                <a:r>
                  <a:rPr lang="en-US" dirty="0"/>
                  <a:t> 38</a:t>
                </a:r>
                <a:r>
                  <a:rPr lang="tr-TR" dirty="0"/>
                  <a:t> aralığındadır</a:t>
                </a:r>
                <a:r>
                  <a:rPr lang="en-US" dirty="0"/>
                  <a:t>. </a:t>
                </a:r>
                <a:endParaRPr lang="tr-TR" dirty="0"/>
              </a:p>
              <a:p>
                <a:pPr marL="0" indent="0">
                  <a:buNone/>
                </a:pPr>
                <a:r>
                  <a:rPr lang="tr-TR" dirty="0"/>
                  <a:t>Not: İstatistiksel olarak anlamlı bir fark bulamadığımızda güven aralığı 0’ı içerir. </a:t>
                </a:r>
                <a:endParaRPr lang="en-US" dirty="0"/>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F83CEB84-0110-47B0-AFC2-9FB78167AC4C}"/>
                  </a:ext>
                </a:extLst>
              </p:cNvPr>
              <p:cNvSpPr txBox="1">
                <a:spLocks noRot="1" noChangeAspect="1" noMove="1" noResize="1" noEditPoints="1" noAdjustHandles="1" noChangeArrowheads="1" noChangeShapeType="1" noTextEdit="1"/>
              </p:cNvSpPr>
              <p:nvPr/>
            </p:nvSpPr>
            <p:spPr>
              <a:xfrm>
                <a:off x="1106905" y="2959768"/>
                <a:ext cx="21680906" cy="8443079"/>
              </a:xfrm>
              <a:prstGeom prst="rect">
                <a:avLst/>
              </a:prstGeom>
              <a:blipFill>
                <a:blip r:embed="rId2"/>
                <a:stretch>
                  <a:fillRect l="-1575" r="-169"/>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216840275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9A394-5043-47AF-B01B-FF3182ADA4BC}"/>
              </a:ext>
            </a:extLst>
          </p:cNvPr>
          <p:cNvSpPr/>
          <p:nvPr/>
        </p:nvSpPr>
        <p:spPr>
          <a:xfrm>
            <a:off x="1804737" y="3297965"/>
            <a:ext cx="20044610" cy="7450053"/>
          </a:xfrm>
          <a:prstGeom prst="rect">
            <a:avLst/>
          </a:prstGeom>
        </p:spPr>
        <p:txBody>
          <a:bodyPr wrap="square">
            <a:spAutoFit/>
          </a:bodyPr>
          <a:lstStyle/>
          <a:p>
            <a:pPr eaLnBrk="1" hangingPunct="1">
              <a:buFont typeface="Wingdings" panose="05000000000000000000" pitchFamily="2" charset="2"/>
              <a:buNone/>
            </a:pPr>
            <a:r>
              <a:rPr lang="tr-TR" altLang="tr-TR" b="1" dirty="0"/>
              <a:t>Varsayımlar</a:t>
            </a:r>
          </a:p>
          <a:p>
            <a:pPr eaLnBrk="1" hangingPunct="1">
              <a:buFont typeface="Wingdings" panose="05000000000000000000" pitchFamily="2" charset="2"/>
              <a:buNone/>
            </a:pPr>
            <a:r>
              <a:rPr lang="tr-TR" altLang="tr-TR" u="sng" dirty="0"/>
              <a:t>Bağımsız gözlem:</a:t>
            </a:r>
            <a:r>
              <a:rPr lang="tr-TR" altLang="tr-TR" dirty="0"/>
              <a:t> Her bir uygulama durumu içerisindeki gözlemlerin bağımsız olması gerekmektedir. </a:t>
            </a:r>
          </a:p>
          <a:p>
            <a:pPr eaLnBrk="1" hangingPunct="1">
              <a:buFont typeface="Wingdings" panose="05000000000000000000" pitchFamily="2" charset="2"/>
              <a:buNone/>
            </a:pPr>
            <a:endParaRPr lang="tr-TR" altLang="tr-TR" dirty="0"/>
          </a:p>
          <a:p>
            <a:pPr eaLnBrk="1" hangingPunct="1">
              <a:buFont typeface="Wingdings" panose="05000000000000000000" pitchFamily="2" charset="2"/>
              <a:buNone/>
            </a:pPr>
            <a:r>
              <a:rPr lang="tr-TR" altLang="tr-TR" u="sng" dirty="0"/>
              <a:t>Normal dağılım:</a:t>
            </a:r>
            <a:r>
              <a:rPr lang="tr-TR" altLang="tr-TR" dirty="0"/>
              <a:t> Evrendeki fark puanlarının (D değerleri) dağılımı normal olmalıdır. Bu varsayım özellikle küçük örneklemler için önemlidir. n</a:t>
            </a:r>
            <a:r>
              <a:rPr lang="en-US" altLang="tr-TR" dirty="0">
                <a:cs typeface="Arial" panose="020B0604020202020204" pitchFamily="34" charset="0"/>
              </a:rPr>
              <a:t>&gt;</a:t>
            </a:r>
            <a:r>
              <a:rPr lang="tr-TR" altLang="tr-TR" dirty="0">
                <a:cs typeface="Arial" panose="020B0604020202020204" pitchFamily="34" charset="0"/>
              </a:rPr>
              <a:t>30 ise bu varsayım sağlanmış olur. </a:t>
            </a:r>
            <a:endParaRPr lang="en-US" altLang="tr-TR" dirty="0">
              <a:cs typeface="Arial" panose="020B0604020202020204" pitchFamily="34" charset="0"/>
            </a:endParaRPr>
          </a:p>
        </p:txBody>
      </p:sp>
    </p:spTree>
    <p:extLst>
      <p:ext uri="{BB962C8B-B14F-4D97-AF65-F5344CB8AC3E}">
        <p14:creationId xmlns:p14="http://schemas.microsoft.com/office/powerpoint/2010/main" val="234088286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76BC-246E-4641-8806-238E290B914D}"/>
              </a:ext>
            </a:extLst>
          </p:cNvPr>
          <p:cNvSpPr txBox="1"/>
          <p:nvPr/>
        </p:nvSpPr>
        <p:spPr>
          <a:xfrm>
            <a:off x="7548701" y="1161598"/>
            <a:ext cx="20285242"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TEK ÖRNEKLEM HİPOTEZ TESTLERİ</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029A16F9-11DC-4183-B264-F86E13C61785}"/>
                  </a:ext>
                </a:extLst>
              </p:cNvPr>
              <p:cNvGraphicFramePr>
                <a:graphicFrameLocks noGrp="1"/>
              </p:cNvGraphicFramePr>
              <p:nvPr>
                <p:extLst>
                  <p:ext uri="{D42A27DB-BD31-4B8C-83A1-F6EECF244321}">
                    <p14:modId xmlns:p14="http://schemas.microsoft.com/office/powerpoint/2010/main" val="3337535028"/>
                  </p:ext>
                </p:extLst>
              </p:nvPr>
            </p:nvGraphicFramePr>
            <p:xfrm>
              <a:off x="876300" y="2345054"/>
              <a:ext cx="22631400" cy="9106429"/>
            </p:xfrm>
            <a:graphic>
              <a:graphicData uri="http://schemas.openxmlformats.org/drawingml/2006/table">
                <a:tbl>
                  <a:tblPr firstRow="1" firstCol="1" bandRow="1">
                    <a:tableStyleId>{5940675A-B579-460E-94D1-54222C63F5DA}</a:tableStyleId>
                  </a:tblPr>
                  <a:tblGrid>
                    <a:gridCol w="11315700">
                      <a:extLst>
                        <a:ext uri="{9D8B030D-6E8A-4147-A177-3AD203B41FA5}">
                          <a16:colId xmlns:a16="http://schemas.microsoft.com/office/drawing/2014/main" val="242661522"/>
                        </a:ext>
                      </a:extLst>
                    </a:gridCol>
                    <a:gridCol w="11315700">
                      <a:extLst>
                        <a:ext uri="{9D8B030D-6E8A-4147-A177-3AD203B41FA5}">
                          <a16:colId xmlns:a16="http://schemas.microsoft.com/office/drawing/2014/main" val="1309833882"/>
                        </a:ext>
                      </a:extLst>
                    </a:gridCol>
                  </a:tblGrid>
                  <a:tr h="727576">
                    <a:tc>
                      <a:txBody>
                        <a:bodyPr/>
                        <a:lstStyle/>
                        <a:p>
                          <a:pPr marL="0" marR="0" algn="ctr">
                            <a:lnSpc>
                              <a:spcPct val="107000"/>
                            </a:lnSpc>
                            <a:spcBef>
                              <a:spcPts val="0"/>
                            </a:spcBef>
                            <a:spcAft>
                              <a:spcPts val="0"/>
                            </a:spcAft>
                          </a:pPr>
                          <a:r>
                            <a:rPr lang="tr-TR" sz="4000" dirty="0">
                              <a:effectLst/>
                            </a:rPr>
                            <a:t>Tek Örneklem z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tr-TR" sz="4000" dirty="0">
                              <a:effectLst/>
                            </a:rPr>
                            <a:t>Tek Örneklem t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0980010"/>
                      </a:ext>
                    </a:extLst>
                  </a:tr>
                  <a:tr h="1530647">
                    <a:tc>
                      <a:txBody>
                        <a:bodyPr/>
                        <a:lstStyle/>
                        <a:p>
                          <a:pPr marL="0" marR="0">
                            <a:lnSpc>
                              <a:spcPct val="107000"/>
                            </a:lnSpc>
                            <a:spcBef>
                              <a:spcPts val="0"/>
                            </a:spcBef>
                            <a:spcAft>
                              <a:spcPts val="0"/>
                            </a:spcAft>
                          </a:pPr>
                          <a:r>
                            <a:rPr lang="tr-TR" sz="4000" dirty="0">
                              <a:effectLst/>
                            </a:rPr>
                            <a:t>Evren ortalaması</a:t>
                          </a:r>
                          <a:r>
                            <a:rPr lang="en-US" sz="4000" dirty="0">
                              <a:effectLst/>
                            </a:rPr>
                            <a:t>(μ) </a:t>
                          </a:r>
                          <a:r>
                            <a:rPr lang="tr-TR" sz="4000" dirty="0">
                              <a:effectLst/>
                            </a:rPr>
                            <a:t>ve evren </a:t>
                          </a:r>
                          <a:r>
                            <a:rPr lang="tr-TR" sz="4000" dirty="0" smtClean="0">
                              <a:effectLst/>
                            </a:rPr>
                            <a:t>standart </a:t>
                          </a:r>
                          <a:r>
                            <a:rPr lang="tr-TR" sz="4000" dirty="0">
                              <a:effectLst/>
                            </a:rPr>
                            <a:t>sapması</a:t>
                          </a:r>
                          <a:r>
                            <a:rPr lang="en-US" sz="4000" dirty="0">
                              <a:effectLst/>
                            </a:rPr>
                            <a:t> (σ) </a:t>
                          </a:r>
                          <a:r>
                            <a:rPr lang="tr-TR" sz="4000" dirty="0">
                              <a:effectLst/>
                            </a:rPr>
                            <a:t>bilinir.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Evren ortalaması </a:t>
                          </a:r>
                          <a:r>
                            <a:rPr lang="en-US" sz="4000" dirty="0">
                              <a:effectLst/>
                            </a:rPr>
                            <a:t> (μ) </a:t>
                          </a:r>
                          <a:r>
                            <a:rPr lang="tr-TR" sz="4000" dirty="0">
                              <a:effectLst/>
                            </a:rPr>
                            <a:t>bilinir. </a:t>
                          </a:r>
                          <a:endParaRPr lang="en-US" sz="3600" dirty="0">
                            <a:effectLst/>
                          </a:endParaRPr>
                        </a:p>
                        <a:p>
                          <a:pPr marL="0" marR="0">
                            <a:lnSpc>
                              <a:spcPct val="107000"/>
                            </a:lnSpc>
                            <a:spcBef>
                              <a:spcPts val="0"/>
                            </a:spcBef>
                            <a:spcAft>
                              <a:spcPts val="0"/>
                            </a:spcAft>
                          </a:pPr>
                          <a:r>
                            <a:rPr lang="tr-TR" sz="4000" dirty="0">
                              <a:effectLst/>
                            </a:rPr>
                            <a:t>Evren standart sapması</a:t>
                          </a:r>
                          <a:r>
                            <a:rPr lang="en-US" sz="4000" dirty="0">
                              <a:effectLst/>
                            </a:rPr>
                            <a:t> (σ) </a:t>
                          </a:r>
                          <a:r>
                            <a:rPr lang="tr-TR" sz="4000" dirty="0">
                              <a:effectLst/>
                            </a:rPr>
                            <a:t>bilinmez</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6745738"/>
                      </a:ext>
                    </a:extLst>
                  </a:tr>
                  <a:tr h="2379454">
                    <a:tc>
                      <a:txBody>
                        <a:bodyPr/>
                        <a:lstStyle/>
                        <a:p>
                          <a:pPr marL="0" marR="0">
                            <a:lnSpc>
                              <a:spcPct val="107000"/>
                            </a:lnSpc>
                            <a:spcBef>
                              <a:spcPts val="0"/>
                            </a:spcBef>
                            <a:spcAft>
                              <a:spcPts val="0"/>
                            </a:spcAft>
                          </a:pPr>
                          <a:r>
                            <a:rPr lang="en-US" sz="4000" dirty="0" smtClean="0">
                              <a:effectLst/>
                            </a:rPr>
                            <a:t>St</a:t>
                          </a:r>
                          <a:r>
                            <a:rPr lang="tr-TR" sz="4000" dirty="0" err="1">
                              <a:effectLst/>
                            </a:rPr>
                            <a:t>andart</a:t>
                          </a:r>
                          <a:r>
                            <a:rPr lang="tr-TR" sz="4000" dirty="0">
                              <a:effectLst/>
                            </a:rPr>
                            <a:t> hata</a:t>
                          </a:r>
                          <a:r>
                            <a:rPr lang="en-US" sz="4000" dirty="0">
                              <a:effectLst/>
                            </a:rPr>
                            <a:t> (</a:t>
                          </a:r>
                          <a:r>
                            <a:rPr lang="tr-TR" sz="4000" dirty="0">
                              <a:effectLst/>
                            </a:rPr>
                            <a:t>örneklem </a:t>
                          </a:r>
                          <a:r>
                            <a:rPr lang="tr-TR" sz="4000" dirty="0" err="1">
                              <a:effectLst/>
                            </a:rPr>
                            <a:t>ortalamal</a:t>
                          </a:r>
                          <a:r>
                            <a:rPr lang="en-US" sz="4000" dirty="0">
                              <a:effectLst/>
                            </a:rPr>
                            <a:t>a</a:t>
                          </a:r>
                          <a:r>
                            <a:rPr lang="tr-TR" sz="4000" dirty="0" err="1">
                              <a:effectLst/>
                            </a:rPr>
                            <a:t>rı</a:t>
                          </a:r>
                          <a:r>
                            <a:rPr lang="tr-TR" sz="4000" dirty="0">
                              <a:effectLst/>
                            </a:rPr>
                            <a:t> dağılımının standart sapması</a:t>
                          </a:r>
                          <a:r>
                            <a:rPr lang="en-US" sz="4000" dirty="0">
                              <a:effectLst/>
                            </a:rPr>
                            <a:t>) </a:t>
                          </a:r>
                          <a:r>
                            <a:rPr lang="tr-TR" sz="4000" dirty="0">
                              <a:effectLst/>
                            </a:rPr>
                            <a:t>aşağıdaki gibi hesaplanır</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4000" i="1" smtClean="0">
                                        <a:effectLst/>
                                        <a:latin typeface="Cambria Math" panose="02040503050406030204" pitchFamily="18" charset="0"/>
                                      </a:rPr>
                                    </m:ctrlPr>
                                  </m:sSubPr>
                                  <m:e>
                                    <m:r>
                                      <a:rPr lang="en-US" sz="4000" smtClean="0">
                                        <a:effectLst/>
                                        <a:latin typeface="Cambria Math" panose="02040503050406030204" pitchFamily="18" charset="0"/>
                                      </a:rPr>
                                      <m:t>𝜎</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r>
                                  <a:rPr lang="en-US" sz="4000">
                                    <a:effectLst/>
                                    <a:latin typeface="Cambria Math" panose="02040503050406030204" pitchFamily="18" charset="0"/>
                                  </a:rPr>
                                  <m:t>=</m:t>
                                </m:r>
                                <m:r>
                                  <a:rPr lang="en-US" sz="4000">
                                    <a:effectLst/>
                                    <a:latin typeface="Cambria Math" panose="02040503050406030204" pitchFamily="18" charset="0"/>
                                  </a:rPr>
                                  <m:t>𝜎</m:t>
                                </m:r>
                                <m:r>
                                  <a:rPr lang="en-US" sz="4000">
                                    <a:effectLst/>
                                    <a:latin typeface="Cambria Math" panose="02040503050406030204" pitchFamily="18" charset="0"/>
                                  </a:rPr>
                                  <m:t>/</m:t>
                                </m:r>
                                <m:rad>
                                  <m:radPr>
                                    <m:degHide m:val="on"/>
                                    <m:ctrlPr>
                                      <a:rPr lang="en-US" sz="4000" i="1">
                                        <a:effectLst/>
                                        <a:latin typeface="Cambria Math" panose="02040503050406030204" pitchFamily="18" charset="0"/>
                                      </a:rPr>
                                    </m:ctrlPr>
                                  </m:radPr>
                                  <m:deg/>
                                  <m:e>
                                    <m:r>
                                      <a:rPr lang="en-US" sz="4000">
                                        <a:effectLst/>
                                        <a:latin typeface="Cambria Math" panose="02040503050406030204" pitchFamily="18" charset="0"/>
                                      </a:rPr>
                                      <m:t>𝑁</m:t>
                                    </m:r>
                                  </m:e>
                                </m:rad>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smtClean="0">
                              <a:effectLst/>
                            </a:rPr>
                            <a:t>Standart hata örneklem</a:t>
                          </a:r>
                          <a:r>
                            <a:rPr lang="en-US" sz="4000" dirty="0">
                              <a:effectLst/>
                            </a:rPr>
                            <a:t>in standard </a:t>
                          </a:r>
                          <a:r>
                            <a:rPr lang="en-US" sz="4000" dirty="0" err="1">
                              <a:effectLst/>
                            </a:rPr>
                            <a:t>sapmasi</a:t>
                          </a:r>
                          <a:r>
                            <a:rPr lang="tr-TR" sz="4000" dirty="0">
                              <a:effectLst/>
                            </a:rPr>
                            <a:t> kullanılarak aşağıdaki gibi kestirilir</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4000" i="1" smtClean="0">
                                        <a:effectLst/>
                                        <a:latin typeface="Cambria Math" panose="02040503050406030204" pitchFamily="18" charset="0"/>
                                      </a:rPr>
                                    </m:ctrlPr>
                                  </m:sSubPr>
                                  <m:e>
                                    <m:r>
                                      <a:rPr lang="tr-TR" sz="4000" b="0" i="1" smtClean="0">
                                        <a:effectLst/>
                                        <a:latin typeface="Cambria Math" panose="02040503050406030204" pitchFamily="18" charset="0"/>
                                      </a:rPr>
                                      <m:t>𝑆</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r>
                                  <a:rPr lang="tr-TR" sz="4000" b="0" i="0" smtClean="0">
                                    <a:effectLst/>
                                    <a:latin typeface="Cambria Math" panose="02040503050406030204" pitchFamily="18" charset="0"/>
                                  </a:rPr>
                                  <m:t>=</m:t>
                                </m:r>
                                <m:r>
                                  <a:rPr lang="en-US" sz="4000">
                                    <a:effectLst/>
                                    <a:latin typeface="Cambria Math" panose="02040503050406030204" pitchFamily="18" charset="0"/>
                                  </a:rPr>
                                  <m:t>𝑠</m:t>
                                </m:r>
                                <m:r>
                                  <a:rPr lang="en-US" sz="4000">
                                    <a:effectLst/>
                                    <a:latin typeface="Cambria Math" panose="02040503050406030204" pitchFamily="18" charset="0"/>
                                  </a:rPr>
                                  <m:t>/</m:t>
                                </m:r>
                                <m:rad>
                                  <m:radPr>
                                    <m:degHide m:val="on"/>
                                    <m:ctrlPr>
                                      <a:rPr lang="en-US" sz="4000" i="1">
                                        <a:effectLst/>
                                        <a:latin typeface="Cambria Math" panose="02040503050406030204" pitchFamily="18" charset="0"/>
                                      </a:rPr>
                                    </m:ctrlPr>
                                  </m:radPr>
                                  <m:deg/>
                                  <m:e>
                                    <m:r>
                                      <a:rPr lang="en-US" sz="4000">
                                        <a:effectLst/>
                                        <a:latin typeface="Cambria Math" panose="02040503050406030204" pitchFamily="18" charset="0"/>
                                      </a:rPr>
                                      <m:t>𝑁</m:t>
                                    </m:r>
                                  </m:e>
                                </m:rad>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8069196"/>
                      </a:ext>
                    </a:extLst>
                  </a:tr>
                  <a:tr h="2511936">
                    <a:tc>
                      <a:txBody>
                        <a:bodyPr/>
                        <a:lstStyle/>
                        <a:p>
                          <a:pPr marL="0" marR="0">
                            <a:lnSpc>
                              <a:spcPct val="107000"/>
                            </a:lnSpc>
                            <a:spcBef>
                              <a:spcPts val="0"/>
                            </a:spcBef>
                            <a:spcAft>
                              <a:spcPts val="0"/>
                            </a:spcAft>
                          </a:pPr>
                          <a:r>
                            <a:rPr lang="tr-TR" sz="4000" dirty="0" smtClean="0">
                              <a:effectLst/>
                            </a:rPr>
                            <a:t>Örneklem ortalaması </a:t>
                          </a:r>
                          <a:r>
                            <a:rPr lang="tr-TR" sz="4000" dirty="0">
                              <a:effectLst/>
                            </a:rPr>
                            <a:t>için z istatistiği</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4000">
                                    <a:effectLst/>
                                    <a:latin typeface="Cambria Math" panose="02040503050406030204" pitchFamily="18" charset="0"/>
                                  </a:rPr>
                                  <m:t>𝑧</m:t>
                                </m:r>
                                <m:r>
                                  <a:rPr lang="en-US" sz="4000">
                                    <a:effectLst/>
                                    <a:latin typeface="Cambria Math" panose="02040503050406030204" pitchFamily="18" charset="0"/>
                                  </a:rPr>
                                  <m:t>=</m:t>
                                </m:r>
                                <m:f>
                                  <m:fPr>
                                    <m:ctrlPr>
                                      <a:rPr lang="en-US" sz="4000" i="1">
                                        <a:effectLst/>
                                        <a:latin typeface="Cambria Math" panose="02040503050406030204" pitchFamily="18" charset="0"/>
                                      </a:rPr>
                                    </m:ctrlPr>
                                  </m:fPr>
                                  <m:num>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r>
                                      <a:rPr lang="en-US" sz="4000">
                                        <a:effectLst/>
                                        <a:latin typeface="Cambria Math" panose="02040503050406030204" pitchFamily="18" charset="0"/>
                                      </a:rPr>
                                      <m:t>−</m:t>
                                    </m:r>
                                    <m:r>
                                      <a:rPr lang="en-US" sz="4000">
                                        <a:effectLst/>
                                        <a:latin typeface="Cambria Math" panose="02040503050406030204" pitchFamily="18" charset="0"/>
                                      </a:rPr>
                                      <m:t>𝜇</m:t>
                                    </m:r>
                                  </m:num>
                                  <m:den>
                                    <m:sSub>
                                      <m:sSubPr>
                                        <m:ctrlPr>
                                          <a:rPr lang="en-US" sz="4000" i="1" smtClean="0">
                                            <a:effectLst/>
                                            <a:latin typeface="Cambria Math" panose="02040503050406030204" pitchFamily="18" charset="0"/>
                                          </a:rPr>
                                        </m:ctrlPr>
                                      </m:sSubPr>
                                      <m:e>
                                        <m:r>
                                          <a:rPr lang="en-US" sz="4000" smtClean="0">
                                            <a:effectLst/>
                                            <a:latin typeface="Cambria Math" panose="02040503050406030204" pitchFamily="18" charset="0"/>
                                          </a:rPr>
                                          <m:t>𝜎</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den>
                                </m:f>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smtClean="0">
                              <a:effectLst/>
                            </a:rPr>
                            <a:t>Örneklem ortalaması için t istatistiği</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4000">
                                    <a:effectLst/>
                                    <a:latin typeface="Cambria Math" panose="02040503050406030204" pitchFamily="18" charset="0"/>
                                  </a:rPr>
                                  <m:t>𝑡</m:t>
                                </m:r>
                                <m:r>
                                  <a:rPr lang="en-US" sz="4000">
                                    <a:effectLst/>
                                    <a:latin typeface="Cambria Math" panose="02040503050406030204" pitchFamily="18" charset="0"/>
                                  </a:rPr>
                                  <m:t>=</m:t>
                                </m:r>
                                <m:f>
                                  <m:fPr>
                                    <m:ctrlPr>
                                      <a:rPr lang="en-US" sz="4000" i="1" smtClean="0">
                                        <a:effectLst/>
                                        <a:latin typeface="Cambria Math" panose="02040503050406030204" pitchFamily="18" charset="0"/>
                                      </a:rPr>
                                    </m:ctrlPr>
                                  </m:fPr>
                                  <m:num>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r>
                                      <a:rPr lang="en-US" sz="4000">
                                        <a:effectLst/>
                                        <a:latin typeface="Cambria Math" panose="02040503050406030204" pitchFamily="18" charset="0"/>
                                      </a:rPr>
                                      <m:t>−</m:t>
                                    </m:r>
                                    <m:r>
                                      <a:rPr lang="en-US" sz="4000">
                                        <a:effectLst/>
                                        <a:latin typeface="Cambria Math" panose="02040503050406030204" pitchFamily="18" charset="0"/>
                                      </a:rPr>
                                      <m:t>𝜇</m:t>
                                    </m:r>
                                  </m:num>
                                  <m:den>
                                    <m:sSub>
                                      <m:sSubPr>
                                        <m:ctrlPr>
                                          <a:rPr lang="en-US" sz="4000" i="1" smtClean="0">
                                            <a:effectLst/>
                                            <a:latin typeface="Cambria Math" panose="02040503050406030204" pitchFamily="18" charset="0"/>
                                          </a:rPr>
                                        </m:ctrlPr>
                                      </m:sSubPr>
                                      <m:e>
                                        <m:r>
                                          <a:rPr lang="tr-TR" sz="4000" b="0" i="1" smtClean="0">
                                            <a:effectLst/>
                                            <a:latin typeface="Cambria Math" panose="02040503050406030204" pitchFamily="18" charset="0"/>
                                          </a:rPr>
                                          <m:t>𝑆</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den>
                                </m:f>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2321358"/>
                      </a:ext>
                    </a:extLst>
                  </a:tr>
                  <a:tr h="1292241">
                    <a:tc>
                      <a:txBody>
                        <a:bodyPr/>
                        <a:lstStyle/>
                        <a:p>
                          <a:pPr marL="0" marR="0">
                            <a:lnSpc>
                              <a:spcPct val="107000"/>
                            </a:lnSpc>
                            <a:spcBef>
                              <a:spcPts val="0"/>
                            </a:spcBef>
                            <a:spcAft>
                              <a:spcPts val="0"/>
                            </a:spcAft>
                          </a:pPr>
                          <a:r>
                            <a:rPr lang="tr-TR" sz="4000" dirty="0">
                              <a:effectLst/>
                            </a:rPr>
                            <a:t>Kritik değerler birim normal dağılım tablosun elde edilir.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Kritik değerler </a:t>
                          </a:r>
                          <a:r>
                            <a:rPr lang="tr-TR" sz="4000" dirty="0" smtClean="0">
                              <a:effectLst/>
                            </a:rPr>
                            <a:t>belirli </a:t>
                          </a:r>
                          <a:r>
                            <a:rPr lang="tr-TR" sz="4000" dirty="0">
                              <a:effectLst/>
                            </a:rPr>
                            <a:t>bir serbestlik derecesindeki (N-1) t dağılımından elde edilir.</a:t>
                          </a:r>
                        </a:p>
                        <a:p>
                          <a:pPr marL="0" marR="0">
                            <a:lnSpc>
                              <a:spcPct val="107000"/>
                            </a:lnSpc>
                            <a:spcBef>
                              <a:spcPts val="0"/>
                            </a:spcBef>
                            <a:spcAft>
                              <a:spcPts val="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Serbestlik derecesi arttıkça t değeri z değerine yaklaşır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2751444"/>
                      </a:ext>
                    </a:extLst>
                  </a:tr>
                </a:tbl>
              </a:graphicData>
            </a:graphic>
          </p:graphicFrame>
        </mc:Choice>
        <mc:Fallback xmlns="">
          <p:graphicFrame>
            <p:nvGraphicFramePr>
              <p:cNvPr id="3" name="Table 2">
                <a:extLst>
                  <a:ext uri="{FF2B5EF4-FFF2-40B4-BE49-F238E27FC236}">
                    <a16:creationId xmlns:a16="http://schemas.microsoft.com/office/drawing/2014/main" id="{029A16F9-11DC-4183-B264-F86E13C61785}"/>
                  </a:ext>
                </a:extLst>
              </p:cNvPr>
              <p:cNvGraphicFramePr>
                <a:graphicFrameLocks noGrp="1"/>
              </p:cNvGraphicFramePr>
              <p:nvPr>
                <p:extLst>
                  <p:ext uri="{D42A27DB-BD31-4B8C-83A1-F6EECF244321}">
                    <p14:modId xmlns:p14="http://schemas.microsoft.com/office/powerpoint/2010/main" val="3337535028"/>
                  </p:ext>
                </p:extLst>
              </p:nvPr>
            </p:nvGraphicFramePr>
            <p:xfrm>
              <a:off x="876300" y="2345054"/>
              <a:ext cx="22631400" cy="9106429"/>
            </p:xfrm>
            <a:graphic>
              <a:graphicData uri="http://schemas.openxmlformats.org/drawingml/2006/table">
                <a:tbl>
                  <a:tblPr firstRow="1" firstCol="1" bandRow="1">
                    <a:tableStyleId>{5940675A-B579-460E-94D1-54222C63F5DA}</a:tableStyleId>
                  </a:tblPr>
                  <a:tblGrid>
                    <a:gridCol w="11315700">
                      <a:extLst>
                        <a:ext uri="{9D8B030D-6E8A-4147-A177-3AD203B41FA5}">
                          <a16:colId xmlns:a16="http://schemas.microsoft.com/office/drawing/2014/main" val="242661522"/>
                        </a:ext>
                      </a:extLst>
                    </a:gridCol>
                    <a:gridCol w="11315700">
                      <a:extLst>
                        <a:ext uri="{9D8B030D-6E8A-4147-A177-3AD203B41FA5}">
                          <a16:colId xmlns:a16="http://schemas.microsoft.com/office/drawing/2014/main" val="1309833882"/>
                        </a:ext>
                      </a:extLst>
                    </a:gridCol>
                  </a:tblGrid>
                  <a:tr h="727576">
                    <a:tc>
                      <a:txBody>
                        <a:bodyPr/>
                        <a:lstStyle/>
                        <a:p>
                          <a:pPr marL="0" marR="0" algn="ctr">
                            <a:lnSpc>
                              <a:spcPct val="107000"/>
                            </a:lnSpc>
                            <a:spcBef>
                              <a:spcPts val="0"/>
                            </a:spcBef>
                            <a:spcAft>
                              <a:spcPts val="0"/>
                            </a:spcAft>
                          </a:pPr>
                          <a:r>
                            <a:rPr lang="tr-TR" sz="4000" dirty="0">
                              <a:effectLst/>
                            </a:rPr>
                            <a:t>Tek Örneklem z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tr-TR" sz="4000" dirty="0">
                              <a:effectLst/>
                            </a:rPr>
                            <a:t>Tek Örneklem t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0980010"/>
                      </a:ext>
                    </a:extLst>
                  </a:tr>
                  <a:tr h="1530647">
                    <a:tc>
                      <a:txBody>
                        <a:bodyPr/>
                        <a:lstStyle/>
                        <a:p>
                          <a:pPr marL="0" marR="0">
                            <a:lnSpc>
                              <a:spcPct val="107000"/>
                            </a:lnSpc>
                            <a:spcBef>
                              <a:spcPts val="0"/>
                            </a:spcBef>
                            <a:spcAft>
                              <a:spcPts val="0"/>
                            </a:spcAft>
                          </a:pPr>
                          <a:r>
                            <a:rPr lang="tr-TR" sz="4000" dirty="0">
                              <a:effectLst/>
                            </a:rPr>
                            <a:t>Evren ortalaması</a:t>
                          </a:r>
                          <a:r>
                            <a:rPr lang="en-US" sz="4000" dirty="0">
                              <a:effectLst/>
                            </a:rPr>
                            <a:t>(μ) </a:t>
                          </a:r>
                          <a:r>
                            <a:rPr lang="tr-TR" sz="4000" dirty="0">
                              <a:effectLst/>
                            </a:rPr>
                            <a:t>ve evren </a:t>
                          </a:r>
                          <a:r>
                            <a:rPr lang="tr-TR" sz="4000" dirty="0" smtClean="0">
                              <a:effectLst/>
                            </a:rPr>
                            <a:t>standart </a:t>
                          </a:r>
                          <a:r>
                            <a:rPr lang="tr-TR" sz="4000" dirty="0">
                              <a:effectLst/>
                            </a:rPr>
                            <a:t>sapması</a:t>
                          </a:r>
                          <a:r>
                            <a:rPr lang="en-US" sz="4000" dirty="0">
                              <a:effectLst/>
                            </a:rPr>
                            <a:t> (σ) </a:t>
                          </a:r>
                          <a:r>
                            <a:rPr lang="tr-TR" sz="4000" dirty="0">
                              <a:effectLst/>
                            </a:rPr>
                            <a:t>bilinir.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Evren ortalaması </a:t>
                          </a:r>
                          <a:r>
                            <a:rPr lang="en-US" sz="4000" dirty="0">
                              <a:effectLst/>
                            </a:rPr>
                            <a:t> (μ) </a:t>
                          </a:r>
                          <a:r>
                            <a:rPr lang="tr-TR" sz="4000" dirty="0">
                              <a:effectLst/>
                            </a:rPr>
                            <a:t>bilinir. </a:t>
                          </a:r>
                          <a:endParaRPr lang="en-US" sz="3600" dirty="0">
                            <a:effectLst/>
                          </a:endParaRPr>
                        </a:p>
                        <a:p>
                          <a:pPr marL="0" marR="0">
                            <a:lnSpc>
                              <a:spcPct val="107000"/>
                            </a:lnSpc>
                            <a:spcBef>
                              <a:spcPts val="0"/>
                            </a:spcBef>
                            <a:spcAft>
                              <a:spcPts val="0"/>
                            </a:spcAft>
                          </a:pPr>
                          <a:r>
                            <a:rPr lang="tr-TR" sz="4000" dirty="0">
                              <a:effectLst/>
                            </a:rPr>
                            <a:t>Evren standart sapması</a:t>
                          </a:r>
                          <a:r>
                            <a:rPr lang="en-US" sz="4000" dirty="0">
                              <a:effectLst/>
                            </a:rPr>
                            <a:t> (σ) </a:t>
                          </a:r>
                          <a:r>
                            <a:rPr lang="tr-TR" sz="4000" dirty="0">
                              <a:effectLst/>
                            </a:rPr>
                            <a:t>bilinmez</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6745738"/>
                      </a:ext>
                    </a:extLst>
                  </a:tr>
                  <a:tr h="2379454">
                    <a:tc>
                      <a:txBody>
                        <a:bodyPr/>
                        <a:lstStyle/>
                        <a:p>
                          <a:endParaRPr lang="tr-TR"/>
                        </a:p>
                      </a:txBody>
                      <a:tcPr marL="68580" marR="68580" marT="0" marB="0" anchor="ctr">
                        <a:blipFill>
                          <a:blip r:embed="rId3"/>
                          <a:stretch>
                            <a:fillRect l="-54" t="-100256" r="-100108" b="-199744"/>
                          </a:stretch>
                        </a:blipFill>
                      </a:tcPr>
                    </a:tc>
                    <a:tc>
                      <a:txBody>
                        <a:bodyPr/>
                        <a:lstStyle/>
                        <a:p>
                          <a:endParaRPr lang="tr-TR"/>
                        </a:p>
                      </a:txBody>
                      <a:tcPr marL="68580" marR="68580" marT="0" marB="0" anchor="ctr">
                        <a:blipFill>
                          <a:blip r:embed="rId3"/>
                          <a:stretch>
                            <a:fillRect l="-100054" t="-100256" r="-108" b="-199744"/>
                          </a:stretch>
                        </a:blipFill>
                      </a:tcPr>
                    </a:tc>
                    <a:extLst>
                      <a:ext uri="{0D108BD9-81ED-4DB2-BD59-A6C34878D82A}">
                        <a16:rowId xmlns:a16="http://schemas.microsoft.com/office/drawing/2014/main" val="3718069196"/>
                      </a:ext>
                    </a:extLst>
                  </a:tr>
                  <a:tr h="2511936">
                    <a:tc>
                      <a:txBody>
                        <a:bodyPr/>
                        <a:lstStyle/>
                        <a:p>
                          <a:endParaRPr lang="tr-TR"/>
                        </a:p>
                      </a:txBody>
                      <a:tcPr marL="68580" marR="68580" marT="0" marB="0" anchor="ctr">
                        <a:blipFill>
                          <a:blip r:embed="rId3"/>
                          <a:stretch>
                            <a:fillRect l="-54" t="-189104" r="-100108" b="-88620"/>
                          </a:stretch>
                        </a:blipFill>
                      </a:tcPr>
                    </a:tc>
                    <a:tc>
                      <a:txBody>
                        <a:bodyPr/>
                        <a:lstStyle/>
                        <a:p>
                          <a:endParaRPr lang="tr-TR"/>
                        </a:p>
                      </a:txBody>
                      <a:tcPr marL="68580" marR="68580" marT="0" marB="0" anchor="ctr">
                        <a:blipFill>
                          <a:blip r:embed="rId3"/>
                          <a:stretch>
                            <a:fillRect l="-100054" t="-189104" r="-108" b="-88620"/>
                          </a:stretch>
                        </a:blipFill>
                      </a:tcPr>
                    </a:tc>
                    <a:extLst>
                      <a:ext uri="{0D108BD9-81ED-4DB2-BD59-A6C34878D82A}">
                        <a16:rowId xmlns:a16="http://schemas.microsoft.com/office/drawing/2014/main" val="3442321358"/>
                      </a:ext>
                    </a:extLst>
                  </a:tr>
                  <a:tr h="1956816">
                    <a:tc>
                      <a:txBody>
                        <a:bodyPr/>
                        <a:lstStyle/>
                        <a:p>
                          <a:pPr marL="0" marR="0">
                            <a:lnSpc>
                              <a:spcPct val="107000"/>
                            </a:lnSpc>
                            <a:spcBef>
                              <a:spcPts val="0"/>
                            </a:spcBef>
                            <a:spcAft>
                              <a:spcPts val="0"/>
                            </a:spcAft>
                          </a:pPr>
                          <a:r>
                            <a:rPr lang="tr-TR" sz="4000" dirty="0">
                              <a:effectLst/>
                            </a:rPr>
                            <a:t>Kritik değerler birim normal dağılım tablosun elde edilir.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Kritik değerler </a:t>
                          </a:r>
                          <a:r>
                            <a:rPr lang="tr-TR" sz="4000" dirty="0" smtClean="0">
                              <a:effectLst/>
                            </a:rPr>
                            <a:t>belirli </a:t>
                          </a:r>
                          <a:r>
                            <a:rPr lang="tr-TR" sz="4000" dirty="0">
                              <a:effectLst/>
                            </a:rPr>
                            <a:t>bir serbestlik derecesindeki (N-1) t dağılımından elde edilir.</a:t>
                          </a:r>
                        </a:p>
                        <a:p>
                          <a:pPr marL="0" marR="0">
                            <a:lnSpc>
                              <a:spcPct val="107000"/>
                            </a:lnSpc>
                            <a:spcBef>
                              <a:spcPts val="0"/>
                            </a:spcBef>
                            <a:spcAft>
                              <a:spcPts val="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Serbestlik derecesi arttıkça t değeri z değerine yaklaşır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275144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C3C1F3-002A-494B-927C-F7324301D3B4}"/>
                  </a:ext>
                </a:extLst>
              </p:cNvPr>
              <p:cNvSpPr txBox="1"/>
              <p:nvPr/>
            </p:nvSpPr>
            <p:spPr>
              <a:xfrm>
                <a:off x="876300" y="11887200"/>
                <a:ext cx="22224332" cy="11182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kumimoji="0" lang="tr-TR" sz="4000" b="1" i="0" u="none" strike="noStrike" cap="none" spc="0" normalizeH="0" baseline="0" dirty="0">
                    <a:ln>
                      <a:noFill/>
                    </a:ln>
                    <a:solidFill>
                      <a:srgbClr val="000000"/>
                    </a:solidFill>
                    <a:effectLst/>
                    <a:uFillTx/>
                    <a:ea typeface="+mn-ea"/>
                    <a:cs typeface="+mn-cs"/>
                    <a:sym typeface="Interstate"/>
                  </a:rPr>
                  <a:t>Not: </a:t>
                </a:r>
                <a:r>
                  <a:rPr kumimoji="0" lang="tr-TR" sz="4000" b="0" i="0" u="none" strike="noStrike" cap="none" spc="0" normalizeH="0" baseline="0" dirty="0">
                    <a:ln>
                      <a:noFill/>
                    </a:ln>
                    <a:solidFill>
                      <a:srgbClr val="000000"/>
                    </a:solidFill>
                    <a:effectLst/>
                    <a:uFillTx/>
                    <a:ea typeface="+mn-ea"/>
                    <a:cs typeface="+mn-cs"/>
                    <a:sym typeface="Interstate"/>
                  </a:rPr>
                  <a:t>Bazı kaynaklarda örneklem ortalaması sembolü </a:t>
                </a:r>
                <a14:m>
                  <m:oMath xmlns:m="http://schemas.openxmlformats.org/officeDocument/2006/math">
                    <m:acc>
                      <m:accPr>
                        <m:chr m:val="̅"/>
                        <m:ctrlPr>
                          <a:rPr lang="tr-TR" sz="4000" i="1">
                            <a:latin typeface="Cambria Math" panose="02040503050406030204" pitchFamily="18" charset="0"/>
                          </a:rPr>
                        </m:ctrlPr>
                      </m:accPr>
                      <m:e>
                        <m:r>
                          <a:rPr lang="tr-TR" sz="4000" i="1">
                            <a:latin typeface="Cambria Math" panose="02040503050406030204" pitchFamily="18" charset="0"/>
                          </a:rPr>
                          <m:t>𝑋</m:t>
                        </m:r>
                      </m:e>
                    </m:acc>
                    <m:r>
                      <a:rPr lang="tr-TR" sz="4000" i="1">
                        <a:latin typeface="Cambria Math" panose="02040503050406030204" pitchFamily="18" charset="0"/>
                      </a:rPr>
                      <m:t> </m:t>
                    </m:r>
                  </m:oMath>
                </a14:m>
                <a:r>
                  <a:rPr kumimoji="0" lang="tr-TR" sz="4000" b="0" i="0" u="none" strike="noStrike" cap="none" spc="0" normalizeH="0" baseline="0" dirty="0">
                    <a:ln>
                      <a:noFill/>
                    </a:ln>
                    <a:solidFill>
                      <a:srgbClr val="000000"/>
                    </a:solidFill>
                    <a:effectLst/>
                    <a:uFillTx/>
                    <a:ea typeface="+mn-ea"/>
                    <a:cs typeface="+mn-cs"/>
                    <a:sym typeface="Interstate"/>
                  </a:rPr>
                  <a:t> bazılarında da</a:t>
                </a:r>
                <a:r>
                  <a:rPr kumimoji="0" lang="tr-TR" sz="4000" b="0" i="0" u="none" strike="noStrike" cap="none" spc="0" normalizeH="0" baseline="0" dirty="0" smtClean="0">
                    <a:ln>
                      <a:noFill/>
                    </a:ln>
                    <a:solidFill>
                      <a:srgbClr val="000000"/>
                    </a:solidFill>
                    <a:effectLst/>
                    <a:uFillTx/>
                    <a:ea typeface="+mn-ea"/>
                    <a:cs typeface="+mn-cs"/>
                    <a:sym typeface="Interstate"/>
                  </a:rPr>
                  <a:t> </a:t>
                </a:r>
                <a14:m>
                  <m:oMath xmlns:m="http://schemas.openxmlformats.org/officeDocument/2006/math">
                    <m:r>
                      <a:rPr lang="en-US" sz="4000">
                        <a:latin typeface="Cambria Math" panose="02040503050406030204" pitchFamily="18" charset="0"/>
                      </a:rPr>
                      <m:t>𝜇</m:t>
                    </m:r>
                  </m:oMath>
                </a14:m>
                <a:r>
                  <a:rPr kumimoji="0" lang="tr-TR" sz="4000" b="0" i="0" u="none" strike="noStrike" cap="none" spc="0" normalizeH="0" baseline="0" dirty="0" smtClean="0">
                    <a:ln>
                      <a:noFill/>
                    </a:ln>
                    <a:solidFill>
                      <a:srgbClr val="000000"/>
                    </a:solidFill>
                    <a:effectLst/>
                    <a:uFillTx/>
                    <a:ea typeface="+mn-ea"/>
                    <a:cs typeface="+mn-cs"/>
                    <a:sym typeface="Interstate"/>
                  </a:rPr>
                  <a:t> olarak </a:t>
                </a:r>
                <a:r>
                  <a:rPr kumimoji="0" lang="tr-TR" sz="4000" b="0" i="0" u="none" strike="noStrike" cap="none" spc="0" normalizeH="0" baseline="0" dirty="0">
                    <a:ln>
                      <a:noFill/>
                    </a:ln>
                    <a:solidFill>
                      <a:srgbClr val="000000"/>
                    </a:solidFill>
                    <a:effectLst/>
                    <a:uFillTx/>
                    <a:ea typeface="+mn-ea"/>
                    <a:cs typeface="+mn-cs"/>
                    <a:sym typeface="Interstate"/>
                  </a:rPr>
                  <a:t>kullanılır. </a:t>
                </a:r>
                <a:endParaRPr kumimoji="0" lang="en-US" sz="4000" b="0" i="0" u="none" strike="noStrike" cap="none" spc="0" normalizeH="0" baseline="0" dirty="0">
                  <a:ln>
                    <a:noFill/>
                  </a:ln>
                  <a:solidFill>
                    <a:srgbClr val="000000"/>
                  </a:solidFill>
                  <a:effectLst/>
                  <a:uFillTx/>
                  <a:ea typeface="+mn-ea"/>
                  <a:cs typeface="+mn-cs"/>
                  <a:sym typeface="Interstate"/>
                </a:endParaRPr>
              </a:p>
            </p:txBody>
          </p:sp>
        </mc:Choice>
        <mc:Fallback xmlns="">
          <p:sp>
            <p:nvSpPr>
              <p:cNvPr id="4" name="TextBox 3">
                <a:extLst>
                  <a:ext uri="{FF2B5EF4-FFF2-40B4-BE49-F238E27FC236}">
                    <a16:creationId xmlns:a16="http://schemas.microsoft.com/office/drawing/2014/main" id="{73C3C1F3-002A-494B-927C-F7324301D3B4}"/>
                  </a:ext>
                </a:extLst>
              </p:cNvPr>
              <p:cNvSpPr txBox="1">
                <a:spLocks noRot="1" noChangeAspect="1" noMove="1" noResize="1" noEditPoints="1" noAdjustHandles="1" noChangeArrowheads="1" noChangeShapeType="1" noTextEdit="1"/>
              </p:cNvSpPr>
              <p:nvPr/>
            </p:nvSpPr>
            <p:spPr>
              <a:xfrm>
                <a:off x="876300" y="11887200"/>
                <a:ext cx="22224332" cy="1118253"/>
              </a:xfrm>
              <a:prstGeom prst="rect">
                <a:avLst/>
              </a:prstGeom>
              <a:blipFill>
                <a:blip r:embed="rId4"/>
                <a:stretch>
                  <a:fillRect l="-988" b="-13661"/>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231335606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13649891" cy="1154160"/>
          </a:xfrm>
          <a:prstGeom prst="rect">
            <a:avLst/>
          </a:prstGeom>
          <a:ln w="25400">
            <a:miter lim="400000"/>
          </a:ln>
          <a:extLst>
            <a:ext uri="{C572A759-6A51-4108-AA02-DFA0A04FC94B}">
              <ma14:wrappingTextBoxFlag xmlns="" xmlns:ma14="http://schemas.microsoft.com/office/mac/drawingml/2011/main" val="1"/>
            </a:ext>
          </a:extLst>
        </p:spPr>
        <p:txBody>
          <a:bodyPr wrap="none" tIns="91439" bIns="91439">
            <a:spAutoFit/>
          </a:bodyPr>
          <a:lstStyle/>
          <a:p>
            <a:pPr marL="0" indent="0">
              <a:lnSpc>
                <a:spcPct val="90000"/>
              </a:lnSpc>
              <a:spcBef>
                <a:spcPts val="0"/>
              </a:spcBef>
              <a:buSzTx/>
              <a:buFontTx/>
              <a:buNone/>
              <a:defRPr sz="7000" b="1"/>
            </a:pPr>
            <a:r>
              <a:rPr lang="tr-TR" dirty="0">
                <a:latin typeface="Arial" charset="0"/>
                <a:ea typeface="Arial" charset="0"/>
                <a:cs typeface="Arial" charset="0"/>
              </a:rPr>
              <a:t>TEKRARLI ÖLÇÜMLER DESENİ</a:t>
            </a:r>
            <a:endParaRPr dirty="0">
              <a:latin typeface="Arial" charset="0"/>
              <a:ea typeface="Arial" charset="0"/>
              <a:cs typeface="Arial" charset="0"/>
            </a:endParaRPr>
          </a:p>
        </p:txBody>
      </p:sp>
      <p:sp>
        <p:nvSpPr>
          <p:cNvPr id="5" name="Shape 317"/>
          <p:cNvSpPr/>
          <p:nvPr/>
        </p:nvSpPr>
        <p:spPr>
          <a:xfrm>
            <a:off x="1581746" y="3729201"/>
            <a:ext cx="22099189" cy="8385565"/>
          </a:xfrm>
          <a:prstGeom prst="rect">
            <a:avLst/>
          </a:prstGeom>
          <a:ln w="25400">
            <a:miter lim="400000"/>
          </a:ln>
          <a:extLst>
            <a:ext uri="{C572A759-6A51-4108-AA02-DFA0A04FC94B}">
              <ma14:wrappingTextBoxFlag xmlns="" xmlns:ma14="http://schemas.microsoft.com/office/mac/drawingml/2011/main" val="1"/>
            </a:ext>
          </a:extLst>
        </p:spPr>
        <p:txBody>
          <a:bodyPr lIns="45719" rIns="45719">
            <a:spAutoFit/>
          </a:bodyPr>
          <a:lstStyle/>
          <a:p>
            <a:pPr eaLnBrk="1" hangingPunct="1"/>
            <a:r>
              <a:rPr lang="tr-TR" altLang="tr-TR" sz="4800" dirty="0"/>
              <a:t>Aynı bireylerin birden fazla işlem durumunda gözlenerek, yani bir bağımsız değişkenin tüm durumlarında ölçüm yapılarak gerçekleştirilen çalışmalar tekrarlı ölçümler deseni kullanılarak yapılan çalışmalardır.</a:t>
            </a:r>
          </a:p>
          <a:p>
            <a:pPr eaLnBrk="1" hangingPunct="1"/>
            <a:r>
              <a:rPr lang="tr-TR" altLang="tr-TR" sz="4800" dirty="0"/>
              <a:t>Bu desende aynı katılımcıların bir program öncesinde ve sonrasında ölçümleri alınarak tekrarlı ölçümler elde edilir. </a:t>
            </a:r>
          </a:p>
          <a:p>
            <a:pPr eaLnBrk="1" hangingPunct="1"/>
            <a:r>
              <a:rPr lang="tr-TR" altLang="tr-TR" sz="4800" dirty="0"/>
              <a:t>Test tekrar test deseni de denir.</a:t>
            </a:r>
          </a:p>
          <a:p>
            <a:pPr eaLnBrk="1" hangingPunct="1"/>
            <a:r>
              <a:rPr lang="tr-TR" altLang="tr-TR" sz="4800" dirty="0"/>
              <a:t>Uygulama durumlarında aynı bireyler kullanıldığı için, bir gruptaki katılımcıların diğer gruptaki katılımcılardan farklı olma riski yoktur.</a:t>
            </a:r>
          </a:p>
          <a:p>
            <a:pPr eaLnBrk="1" hangingPunct="1"/>
            <a:r>
              <a:rPr lang="tr-TR" altLang="tr-TR" sz="4800" dirty="0"/>
              <a:t>Grup içi desenler de denir. </a:t>
            </a:r>
            <a:endParaRPr lang="tr-TR" sz="48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77480398"/>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89C88-B5E2-4610-A2E1-737BE3AC570B}"/>
              </a:ext>
            </a:extLst>
          </p:cNvPr>
          <p:cNvSpPr/>
          <p:nvPr/>
        </p:nvSpPr>
        <p:spPr>
          <a:xfrm>
            <a:off x="1371600" y="4338634"/>
            <a:ext cx="20862758" cy="7711214"/>
          </a:xfrm>
          <a:prstGeom prst="rect">
            <a:avLst/>
          </a:prstGeom>
        </p:spPr>
        <p:txBody>
          <a:bodyPr wrap="square">
            <a:spAutoFit/>
          </a:bodyPr>
          <a:lstStyle/>
          <a:p>
            <a:pPr eaLnBrk="1" hangingPunct="1">
              <a:lnSpc>
                <a:spcPct val="80000"/>
              </a:lnSpc>
            </a:pPr>
            <a:r>
              <a:rPr lang="tr-TR" altLang="en-US" sz="4800" dirty="0"/>
              <a:t>Araştırmacılar bazen iki farklı örneklem kullanırlar; ancak örneklemleri oluşturan bireyler, çalışma için önemli olduğu düşünülen ve araştırmacının kontrol etmek istediği bir veya birkaç değişkene göre benzer özelliklere sahip olacak şekilde eşleştirilirler. Böyle çalışmalar eşleştirilmiş gruplar deseni kullanılarak yapılan çalışmalardır. </a:t>
            </a:r>
          </a:p>
          <a:p>
            <a:pPr eaLnBrk="1" hangingPunct="1">
              <a:lnSpc>
                <a:spcPct val="80000"/>
              </a:lnSpc>
            </a:pPr>
            <a:r>
              <a:rPr lang="tr-TR" altLang="en-US" sz="4800" dirty="0"/>
              <a:t>Örneğin, bireylerin sözel yeteneklerinin incelendiği bir çalışmada araştırmacı örneklemleri IQ puanı ve cinsiyete göre eşleştirilebilecek bireylerle oluşturmak isteyebilir. Yani bir örneklemde IQ puanı 120 olan bir erkek varsa, diğer örneklemde de IQ puanı 120 olan bir erkek bulunacaktır.</a:t>
            </a:r>
          </a:p>
          <a:p>
            <a:pPr eaLnBrk="1" hangingPunct="1">
              <a:lnSpc>
                <a:spcPct val="80000"/>
              </a:lnSpc>
            </a:pPr>
            <a:r>
              <a:rPr lang="tr-TR" altLang="en-US" sz="4800" dirty="0"/>
              <a:t>Tekrarlı ölçümler ve eşleştirme yöntemlerinde veri setleri birbiri ile ilişkili örneklemlerden oluştuğu için, bağımlı (ilişkili) örneklemlerle yapılan araştırmalar şeklinde tanımlanır.</a:t>
            </a:r>
          </a:p>
        </p:txBody>
      </p:sp>
      <p:sp>
        <p:nvSpPr>
          <p:cNvPr id="3" name="TextBox 2">
            <a:extLst>
              <a:ext uri="{FF2B5EF4-FFF2-40B4-BE49-F238E27FC236}">
                <a16:creationId xmlns:a16="http://schemas.microsoft.com/office/drawing/2014/main" id="{149A64CE-01B4-406B-B02A-575DC00E2B5C}"/>
              </a:ext>
            </a:extLst>
          </p:cNvPr>
          <p:cNvSpPr txBox="1"/>
          <p:nvPr/>
        </p:nvSpPr>
        <p:spPr>
          <a:xfrm>
            <a:off x="1540043" y="2334126"/>
            <a:ext cx="20116800"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EŞLEŞTİRİLMİŞ GRUPLAR DESENİ</a:t>
            </a:r>
            <a:endParaRPr kumimoji="0" lang="en-US" sz="5600" b="1"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22760510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A572A-2BAF-4DA3-91CF-516721380B17}"/>
              </a:ext>
            </a:extLst>
          </p:cNvPr>
          <p:cNvSpPr txBox="1"/>
          <p:nvPr/>
        </p:nvSpPr>
        <p:spPr>
          <a:xfrm>
            <a:off x="1756611" y="2622884"/>
            <a:ext cx="19876168" cy="1013405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lang="tr-TR" b="1" dirty="0"/>
              <a:t>BAĞIMLI ÖRNEKLEMLER/TEKARLI ÖLÇÜMLER İÇİN T İSTATİSTİĞİ</a:t>
            </a:r>
          </a:p>
          <a:p>
            <a:r>
              <a:rPr lang="tr-TR" altLang="en-US" sz="6000" dirty="0"/>
              <a:t>Grup içi desenlerde iki ortalamanın karşılaştırılmasında kullanılır.</a:t>
            </a:r>
          </a:p>
          <a:p>
            <a:r>
              <a:rPr lang="tr-TR" dirty="0"/>
              <a:t>Her bir katılımcı için fark puanı hesaplanır.</a:t>
            </a:r>
          </a:p>
          <a:p>
            <a:r>
              <a:rPr kumimoji="0" lang="tr-TR" sz="5600" b="0" i="0" u="none" strike="noStrike" cap="none" spc="0" normalizeH="0" baseline="0" dirty="0">
                <a:ln>
                  <a:noFill/>
                </a:ln>
                <a:solidFill>
                  <a:srgbClr val="000000"/>
                </a:solidFill>
                <a:effectLst/>
                <a:uFillTx/>
                <a:latin typeface="+mn-lt"/>
                <a:ea typeface="+mn-ea"/>
                <a:cs typeface="+mn-cs"/>
                <a:sym typeface="Interstate"/>
              </a:rPr>
              <a:t>Hesaplanan fark puanlarının ortalamalarının </a:t>
            </a:r>
            <a:r>
              <a:rPr kumimoji="0" lang="tr-TR" sz="5600" b="0" i="0" u="none" strike="noStrike" cap="none" spc="0" normalizeH="0" baseline="0" dirty="0" smtClean="0">
                <a:ln>
                  <a:noFill/>
                </a:ln>
                <a:solidFill>
                  <a:srgbClr val="000000"/>
                </a:solidFill>
                <a:effectLst/>
                <a:uFillTx/>
                <a:latin typeface="+mn-lt"/>
                <a:ea typeface="+mn-ea"/>
                <a:cs typeface="+mn-cs"/>
                <a:sym typeface="Interstate"/>
              </a:rPr>
              <a:t>0’dan </a:t>
            </a:r>
            <a:r>
              <a:rPr kumimoji="0" lang="tr-TR" sz="5600" b="0" i="0" u="none" strike="noStrike" cap="none" spc="0" normalizeH="0" baseline="0" dirty="0">
                <a:ln>
                  <a:noFill/>
                </a:ln>
                <a:solidFill>
                  <a:srgbClr val="000000"/>
                </a:solidFill>
                <a:effectLst/>
                <a:uFillTx/>
                <a:latin typeface="+mn-lt"/>
                <a:ea typeface="+mn-ea"/>
                <a:cs typeface="+mn-cs"/>
                <a:sym typeface="Interstate"/>
              </a:rPr>
              <a:t>anlamlı düzeyde farklı olup olmadığı incelenir.</a:t>
            </a:r>
          </a:p>
          <a:p>
            <a:r>
              <a:rPr lang="tr-TR" dirty="0"/>
              <a:t>Dolayısıyla burada yeni bir dağılım olan fark puanlarının dağılımı ile çalışırız. </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134616530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58994-C1BA-40A9-86D8-45A89B2279F8}"/>
              </a:ext>
            </a:extLst>
          </p:cNvPr>
          <p:cNvSpPr/>
          <p:nvPr/>
        </p:nvSpPr>
        <p:spPr>
          <a:xfrm>
            <a:off x="2141621" y="2574758"/>
            <a:ext cx="19418968" cy="6958252"/>
          </a:xfrm>
          <a:prstGeom prst="rect">
            <a:avLst/>
          </a:prstGeom>
        </p:spPr>
        <p:txBody>
          <a:bodyPr wrap="square">
            <a:spAutoFit/>
          </a:bodyPr>
          <a:lstStyle/>
          <a:p>
            <a:pPr marL="0" indent="0">
              <a:buNone/>
            </a:pPr>
            <a:r>
              <a:rPr lang="tr-TR" sz="5400" b="1" dirty="0"/>
              <a:t>Örnek: </a:t>
            </a:r>
            <a:r>
              <a:rPr lang="tr-TR" altLang="tr-TR" sz="5400" dirty="0"/>
              <a:t>Araştırmacılar A ilacının bireylerin reaksiyonda bulunma (tepki verme) süresine etkisini incelemektedirler. Bu kapsamda beş katılımcının tepki verme süreleri ilacı almadan önce ve ilacı aldıktan bir saat sonra ölçülmüş ve bu ölçümler karşılaştırılmıştır.</a:t>
            </a:r>
          </a:p>
          <a:p>
            <a:pPr marL="0" indent="0">
              <a:buNone/>
            </a:pPr>
            <a:endParaRPr lang="tr-TR" altLang="tr-TR" sz="5400" dirty="0"/>
          </a:p>
          <a:p>
            <a:pPr marL="0" indent="0">
              <a:buNone/>
            </a:pPr>
            <a:r>
              <a:rPr lang="tr-TR" altLang="tr-TR" sz="5400" b="1" dirty="0"/>
              <a:t>Araştırma sorusu: </a:t>
            </a:r>
            <a:r>
              <a:rPr lang="tr-TR" altLang="tr-TR" sz="5400" dirty="0"/>
              <a:t>A ilacı bireylerin tepki verme sürelerini etkilemekte midir? </a:t>
            </a:r>
            <a:endParaRPr lang="en-US" dirty="0"/>
          </a:p>
        </p:txBody>
      </p:sp>
    </p:spTree>
    <p:extLst>
      <p:ext uri="{BB962C8B-B14F-4D97-AF65-F5344CB8AC3E}">
        <p14:creationId xmlns:p14="http://schemas.microsoft.com/office/powerpoint/2010/main" val="184909926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A5ACF-C9E5-4E21-82D9-3127A42D74E7}"/>
              </a:ext>
            </a:extLst>
          </p:cNvPr>
          <p:cNvSpPr txBox="1"/>
          <p:nvPr/>
        </p:nvSpPr>
        <p:spPr>
          <a:xfrm>
            <a:off x="1467853" y="2454442"/>
            <a:ext cx="21319958" cy="34881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lang="tr-TR" altLang="tr-TR" sz="6000" dirty="0"/>
              <a:t>Aşağıdaki tabloda bireylerin ilacı almadan önceki ve aldıktan yarım saat sonraki reaksiyon süreleri görülmektedir. (Fark puanları: D=X</a:t>
            </a:r>
            <a:r>
              <a:rPr lang="tr-TR" altLang="tr-TR" sz="6000" baseline="-25000" dirty="0"/>
              <a:t>2</a:t>
            </a:r>
            <a:r>
              <a:rPr lang="tr-TR" altLang="tr-TR" sz="6000" dirty="0"/>
              <a:t>-X</a:t>
            </a:r>
            <a:r>
              <a:rPr lang="tr-TR" altLang="tr-TR" sz="6000" baseline="-25000" dirty="0"/>
              <a:t>1</a:t>
            </a:r>
            <a:r>
              <a:rPr lang="tr-TR" altLang="tr-TR" sz="6000" dirty="0"/>
              <a:t>)</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graphicFrame>
            <p:nvGraphicFramePr>
              <p:cNvPr id="3" name="Group 380">
                <a:extLst>
                  <a:ext uri="{FF2B5EF4-FFF2-40B4-BE49-F238E27FC236}">
                    <a16:creationId xmlns:a16="http://schemas.microsoft.com/office/drawing/2014/main" id="{EEA4F8A2-B9FC-4D25-A3DE-281AC889E8B7}"/>
                  </a:ext>
                </a:extLst>
              </p:cNvPr>
              <p:cNvGraphicFramePr>
                <a:graphicFrameLocks noGrp="1"/>
              </p:cNvGraphicFramePr>
              <p:nvPr>
                <p:extLst>
                  <p:ext uri="{D42A27DB-BD31-4B8C-83A1-F6EECF244321}">
                    <p14:modId xmlns:p14="http://schemas.microsoft.com/office/powerpoint/2010/main" val="32255899"/>
                  </p:ext>
                </p:extLst>
              </p:nvPr>
            </p:nvGraphicFramePr>
            <p:xfrm>
              <a:off x="4066674" y="5942574"/>
              <a:ext cx="14344399" cy="5820784"/>
            </p:xfrm>
            <a:graphic>
              <a:graphicData uri="http://schemas.openxmlformats.org/drawingml/2006/table">
                <a:tbl>
                  <a:tblPr/>
                  <a:tblGrid>
                    <a:gridCol w="2395670">
                      <a:extLst>
                        <a:ext uri="{9D8B030D-6E8A-4147-A177-3AD203B41FA5}">
                          <a16:colId xmlns:a16="http://schemas.microsoft.com/office/drawing/2014/main" val="20000"/>
                        </a:ext>
                      </a:extLst>
                    </a:gridCol>
                    <a:gridCol w="4998655">
                      <a:extLst>
                        <a:ext uri="{9D8B030D-6E8A-4147-A177-3AD203B41FA5}">
                          <a16:colId xmlns:a16="http://schemas.microsoft.com/office/drawing/2014/main" val="20001"/>
                        </a:ext>
                      </a:extLst>
                    </a:gridCol>
                    <a:gridCol w="5054599">
                      <a:extLst>
                        <a:ext uri="{9D8B030D-6E8A-4147-A177-3AD203B41FA5}">
                          <a16:colId xmlns:a16="http://schemas.microsoft.com/office/drawing/2014/main" val="20002"/>
                        </a:ext>
                      </a:extLst>
                    </a:gridCol>
                    <a:gridCol w="1895475">
                      <a:extLst>
                        <a:ext uri="{9D8B030D-6E8A-4147-A177-3AD203B41FA5}">
                          <a16:colId xmlns:a16="http://schemas.microsoft.com/office/drawing/2014/main" val="20003"/>
                        </a:ext>
                      </a:extLst>
                    </a:gridCol>
                  </a:tblGrid>
                  <a:tr h="1576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Katılımcı</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almadan önce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1</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aldıktan sonra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2</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Fark</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A</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215</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210</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B</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221</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242</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C</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196</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219</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23</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203</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228</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886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14:m>
                            <m:oMath xmlns:m="http://schemas.openxmlformats.org/officeDocument/2006/math">
                              <m:sSub>
                                <m:sSubPr>
                                  <m:ctrlP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ctrlPr>
                                </m:sSubPr>
                                <m:e>
                                  <m:acc>
                                    <m:accPr>
                                      <m:chr m:val="̅"/>
                                      <m:ctrlP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ctrlPr>
                                    </m:accPr>
                                    <m:e>
                                      <m: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t>𝑿</m:t>
                                      </m:r>
                                    </m:e>
                                  </m:acc>
                                </m:e>
                                <m:sub>
                                  <m: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t>𝑫</m:t>
                                  </m:r>
                                </m:sub>
                              </m:sSub>
                            </m:oMath>
                          </a14:m>
                          <a:r>
                            <a:rPr kumimoji="0" lang="tr-TR" sz="4400" b="1" i="0" u="none" strike="noStrike" cap="none" normalizeH="0" baseline="0" dirty="0">
                              <a:ln>
                                <a:noFill/>
                              </a:ln>
                              <a:solidFill>
                                <a:schemeClr val="tx1"/>
                              </a:solidFill>
                              <a:effectLst/>
                              <a:latin typeface="Times New Roman" pitchFamily="18" charset="0"/>
                              <a:cs typeface="Times New Roman" pitchFamily="18" charset="0"/>
                            </a:rPr>
                            <a:t>= (∑D)/n=64/4=16</a:t>
                          </a:r>
                          <a:endParaRPr kumimoji="0" lang="tr-TR" sz="4400" b="1"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∑D=64</a:t>
                          </a: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Choice>
        <mc:Fallback xmlns="">
          <p:graphicFrame>
            <p:nvGraphicFramePr>
              <p:cNvPr id="3" name="Group 380">
                <a:extLst>
                  <a:ext uri="{FF2B5EF4-FFF2-40B4-BE49-F238E27FC236}">
                    <a16:creationId xmlns:a16="http://schemas.microsoft.com/office/drawing/2014/main" id="{EEA4F8A2-B9FC-4D25-A3DE-281AC889E8B7}"/>
                  </a:ext>
                </a:extLst>
              </p:cNvPr>
              <p:cNvGraphicFramePr>
                <a:graphicFrameLocks noGrp="1"/>
              </p:cNvGraphicFramePr>
              <p:nvPr>
                <p:extLst>
                  <p:ext uri="{D42A27DB-BD31-4B8C-83A1-F6EECF244321}">
                    <p14:modId xmlns:p14="http://schemas.microsoft.com/office/powerpoint/2010/main" val="32255899"/>
                  </p:ext>
                </p:extLst>
              </p:nvPr>
            </p:nvGraphicFramePr>
            <p:xfrm>
              <a:off x="4066674" y="5942574"/>
              <a:ext cx="14344399" cy="5820784"/>
            </p:xfrm>
            <a:graphic>
              <a:graphicData uri="http://schemas.openxmlformats.org/drawingml/2006/table">
                <a:tbl>
                  <a:tblPr/>
                  <a:tblGrid>
                    <a:gridCol w="2395670">
                      <a:extLst>
                        <a:ext uri="{9D8B030D-6E8A-4147-A177-3AD203B41FA5}">
                          <a16:colId xmlns:a16="http://schemas.microsoft.com/office/drawing/2014/main" val="20000"/>
                        </a:ext>
                      </a:extLst>
                    </a:gridCol>
                    <a:gridCol w="4998655">
                      <a:extLst>
                        <a:ext uri="{9D8B030D-6E8A-4147-A177-3AD203B41FA5}">
                          <a16:colId xmlns:a16="http://schemas.microsoft.com/office/drawing/2014/main" val="20001"/>
                        </a:ext>
                      </a:extLst>
                    </a:gridCol>
                    <a:gridCol w="5054599">
                      <a:extLst>
                        <a:ext uri="{9D8B030D-6E8A-4147-A177-3AD203B41FA5}">
                          <a16:colId xmlns:a16="http://schemas.microsoft.com/office/drawing/2014/main" val="20002"/>
                        </a:ext>
                      </a:extLst>
                    </a:gridCol>
                    <a:gridCol w="1895475">
                      <a:extLst>
                        <a:ext uri="{9D8B030D-6E8A-4147-A177-3AD203B41FA5}">
                          <a16:colId xmlns:a16="http://schemas.microsoft.com/office/drawing/2014/main" val="20003"/>
                        </a:ext>
                      </a:extLst>
                    </a:gridCol>
                  </a:tblGrid>
                  <a:tr h="1576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Katılımcı</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almadan önce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1</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aldıktan sonra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2</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Fark</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A</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215</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210</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B</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221</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242</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C</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196</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219</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23</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203</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228</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886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endParaRPr lang="en-US"/>
                        </a:p>
                      </a:txBody>
                      <a:tcPr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stretch>
                            <a:fillRect l="-26242" t="-601439" r="-20970" b="-24460"/>
                          </a:stretch>
                        </a:blipFill>
                      </a:tcPr>
                    </a:tc>
                    <a:tc h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∑D=64</a:t>
                          </a: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345252274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43F05-2C4A-4B16-BF02-3BC4C8D0D1C0}"/>
              </a:ext>
            </a:extLst>
          </p:cNvPr>
          <p:cNvSpPr txBox="1"/>
          <p:nvPr/>
        </p:nvSpPr>
        <p:spPr>
          <a:xfrm>
            <a:off x="1227221" y="2478505"/>
            <a:ext cx="21969663" cy="861569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Hipotez testinin aşamaları:</a:t>
            </a:r>
          </a:p>
          <a:p>
            <a:pPr marL="914400" indent="-914400">
              <a:buAutoNum type="arabicPeriod"/>
            </a:pPr>
            <a:r>
              <a:rPr lang="tr-TR" dirty="0"/>
              <a:t>Evren dağılım özelliklerinin belirlenmesi</a:t>
            </a:r>
          </a:p>
          <a:p>
            <a:pPr marL="914400" indent="-914400">
              <a:buAutoNum type="arabicPeriod"/>
            </a:pPr>
            <a:r>
              <a:rPr lang="tr-TR" dirty="0"/>
              <a:t>Hipotezlerin kurulması</a:t>
            </a:r>
          </a:p>
          <a:p>
            <a:pPr marL="914400" indent="-914400">
              <a:buAutoNum type="arabicPeriod"/>
            </a:pPr>
            <a:r>
              <a:rPr lang="tr-TR" dirty="0"/>
              <a:t>Karar kuralının belirlenmesi</a:t>
            </a:r>
          </a:p>
          <a:p>
            <a:pPr marL="914400" indent="-914400">
              <a:buAutoNum type="arabicPeriod"/>
            </a:pPr>
            <a:r>
              <a:rPr lang="tr-TR" dirty="0"/>
              <a:t>Örneklem istatistiğinin hesaplanması</a:t>
            </a:r>
          </a:p>
          <a:p>
            <a:pPr marL="914400" indent="-914400">
              <a:buAutoNum type="arabicPeriod"/>
            </a:pPr>
            <a:r>
              <a:rPr lang="tr-TR" dirty="0"/>
              <a:t>Karar verme</a:t>
            </a:r>
          </a:p>
          <a:p>
            <a:pPr marL="914400" indent="-914400">
              <a:buAutoNum type="arabicPeriod"/>
            </a:pPr>
            <a:r>
              <a:rPr lang="tr-TR" dirty="0"/>
              <a:t>Sonuçların yorumlanması</a:t>
            </a:r>
            <a:endParaRPr lang="en-US" dirty="0"/>
          </a:p>
        </p:txBody>
      </p:sp>
    </p:spTree>
    <p:extLst>
      <p:ext uri="{BB962C8B-B14F-4D97-AF65-F5344CB8AC3E}">
        <p14:creationId xmlns:p14="http://schemas.microsoft.com/office/powerpoint/2010/main" val="317367400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92572-5206-44F3-AD1C-9CEA76B0174B}"/>
              </a:ext>
            </a:extLst>
          </p:cNvPr>
          <p:cNvSpPr txBox="1"/>
          <p:nvPr/>
        </p:nvSpPr>
        <p:spPr>
          <a:xfrm>
            <a:off x="1732547" y="2743200"/>
            <a:ext cx="21993727" cy="861569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914400" indent="-914400">
              <a:buAutoNum type="arabicPeriod"/>
            </a:pPr>
            <a:r>
              <a:rPr lang="tr-TR" b="1" dirty="0"/>
              <a:t>Evren dağılım özelliklerinin belirlenmesi</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Tes</a:t>
            </a:r>
            <a:r>
              <a:rPr lang="tr-TR" dirty="0"/>
              <a:t>t tekrar test deseni dolayısıyla bağımlı örneklemler</a:t>
            </a:r>
          </a:p>
          <a:p>
            <a:r>
              <a:rPr lang="tr-TR" dirty="0"/>
              <a:t>İki uygulama : ilaç öncesi ve ilaç sonrası</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lang="tr-TR" dirty="0"/>
              <a:t>Bağımlı değişken: Tepki süresi</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lang="tr-TR" dirty="0"/>
              <a:t>Bağımsız değişken: İlaç</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Bağımlı değişken sürekli ve en az eşit aralık ölçeğind</a:t>
            </a:r>
            <a:r>
              <a:rPr lang="tr-TR" dirty="0"/>
              <a:t>e.</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Normal dağılım</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28631631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771</TotalTime>
  <Words>913</Words>
  <Application>Microsoft Office PowerPoint</Application>
  <PresentationFormat>Özel</PresentationFormat>
  <Paragraphs>150</Paragraphs>
  <Slides>18</Slides>
  <Notes>3</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18</vt:i4>
      </vt:variant>
    </vt:vector>
  </HeadingPairs>
  <TitlesOfParts>
    <vt:vector size="26" baseType="lpstr">
      <vt:lpstr>Arial</vt:lpstr>
      <vt:lpstr>Calibri</vt:lpstr>
      <vt:lpstr>Cambria Math</vt:lpstr>
      <vt:lpstr>Helvetica</vt:lpstr>
      <vt:lpstr>Interstate</vt:lpstr>
      <vt:lpstr>Times New Roman</vt:lpstr>
      <vt:lpstr>Wingdings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Nermin</dc:creator>
  <cp:lastModifiedBy>KÜBRA ATALAY KABASAKAL</cp:lastModifiedBy>
  <cp:revision>117</cp:revision>
  <cp:lastPrinted>2016-07-19T08:03:15Z</cp:lastPrinted>
  <dcterms:modified xsi:type="dcterms:W3CDTF">2024-04-17T08:36:49Z</dcterms:modified>
</cp:coreProperties>
</file>